
<file path=[Content_Types].xml><?xml version="1.0" encoding="utf-8"?>
<Types xmlns="http://schemas.openxmlformats.org/package/2006/content-types">
  <Default ContentType="application/x-fontdata" Extension="fntdata"/>
  <Default ContentType="image/jpeg" Extension="jpeg"/>
  <Default ContentType="image/png" Extension="png"/>
  <Default ContentType="application/vnd.openxmlformats-package.relationships+xml" Extension="rels"/>
  <Default ContentType="image/svg+xml" Extension="svg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slide+xml" PartName="/ppt/slides/slide9.xml"/>
  <Override ContentType="application/vnd.openxmlformats-officedocument.presentationml.slide+xml" PartName="/ppt/slides/slide10.xml"/>
  <Override ContentType="application/vnd.openxmlformats-officedocument.presentationml.slide+xml" PartName="/ppt/slides/slide11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embedTrueTypeFonts="true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</p:sldIdLst>
  <p:sldSz cx="18288000" cy="10287000"/>
  <p:notesSz cx="6858000" cy="9144000"/>
  <p:embeddedFontLst>
    <p:embeddedFont>
      <p:font typeface="Work Sans Semi-Bold" charset="1" panose="00000000000000000000"/>
      <p:regular r:id="rId17"/>
    </p:embeddedFont>
    <p:embeddedFont>
      <p:font typeface="Work Sans" charset="1" panose="00000000000000000000"/>
      <p:regular r:id="rId18"/>
    </p:embeddedFont>
    <p:embeddedFont>
      <p:font typeface="Work Sans Bold" charset="1" panose="00000000000000000000"/>
      <p:regular r:id="rId19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10" Target="slides/slide5.xml" Type="http://schemas.openxmlformats.org/officeDocument/2006/relationships/slide"/><Relationship Id="rId11" Target="slides/slide6.xml" Type="http://schemas.openxmlformats.org/officeDocument/2006/relationships/slide"/><Relationship Id="rId12" Target="slides/slide7.xml" Type="http://schemas.openxmlformats.org/officeDocument/2006/relationships/slide"/><Relationship Id="rId13" Target="slides/slide8.xml" Type="http://schemas.openxmlformats.org/officeDocument/2006/relationships/slide"/><Relationship Id="rId14" Target="slides/slide9.xml" Type="http://schemas.openxmlformats.org/officeDocument/2006/relationships/slide"/><Relationship Id="rId15" Target="slides/slide10.xml" Type="http://schemas.openxmlformats.org/officeDocument/2006/relationships/slide"/><Relationship Id="rId16" Target="slides/slide11.xml" Type="http://schemas.openxmlformats.org/officeDocument/2006/relationships/slide"/><Relationship Id="rId17" Target="fonts/font17.fntdata" Type="http://schemas.openxmlformats.org/officeDocument/2006/relationships/font"/><Relationship Id="rId18" Target="fonts/font18.fntdata" Type="http://schemas.openxmlformats.org/officeDocument/2006/relationships/font"/><Relationship Id="rId19" Target="fonts/font19.fntdata" Type="http://schemas.openxmlformats.org/officeDocument/2006/relationships/font"/><Relationship Id="rId2" Target="presProps.xml" Type="http://schemas.openxmlformats.org/officeDocument/2006/relationships/presProps"/><Relationship Id="rId3" Target="viewProps.xml" Type="http://schemas.openxmlformats.org/officeDocument/2006/relationships/viewProps"/><Relationship Id="rId4" Target="theme/theme1.xml" Type="http://schemas.openxmlformats.org/officeDocument/2006/relationships/theme"/><Relationship Id="rId5" Target="tableStyles.xml" Type="http://schemas.openxmlformats.org/officeDocument/2006/relationships/tableStyles"/><Relationship Id="rId6" Target="slides/slide1.xml" Type="http://schemas.openxmlformats.org/officeDocument/2006/relationships/slide"/><Relationship Id="rId7" Target="slides/slide2.xml" Type="http://schemas.openxmlformats.org/officeDocument/2006/relationships/slide"/><Relationship Id="rId8" Target="slides/slide3.xml" Type="http://schemas.openxmlformats.org/officeDocument/2006/relationships/slide"/><Relationship Id="rId9" Target="slides/slide4.xml" Type="http://schemas.openxmlformats.org/officeDocument/2006/relationships/slide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jpeg" Type="http://schemas.openxmlformats.org/officeDocument/2006/relationships/image"/><Relationship Id="rId3" Target="../media/image2.jpeg" Type="http://schemas.openxmlformats.org/officeDocument/2006/relationships/image"/><Relationship Id="rId4" Target="../media/image3.png" Type="http://schemas.openxmlformats.org/officeDocument/2006/relationships/image"/><Relationship Id="rId5" Target="../media/image4.svg" Type="http://schemas.openxmlformats.org/officeDocument/2006/relationships/image"/></Relationships>
</file>

<file path=ppt/slides/_rels/slide10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6.jpeg" Type="http://schemas.openxmlformats.org/officeDocument/2006/relationships/image"/></Relationships>
</file>

<file path=ppt/slides/_rels/slide1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_rels/slide2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_rels/slide3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_rels/slide4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_rels/slide5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_rels/slide6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_rels/slide7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_rels/slide8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_rels/slide9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5.jpeg" Type="http://schemas.openxmlformats.org/officeDocument/2006/relationships/image"/></Relationships>
</file>

<file path=ppt/slides/slide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666750" y="666750"/>
            <a:ext cx="16954500" cy="2686050"/>
            <a:chOff x="0" y="0"/>
            <a:chExt cx="4987154" cy="790100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4987156" cy="790101"/>
            </a:xfrm>
            <a:custGeom>
              <a:avLst/>
              <a:gdLst/>
              <a:ahLst/>
              <a:cxnLst/>
              <a:rect r="r" b="b" t="t" l="l"/>
              <a:pathLst>
                <a:path h="790101" w="4987156">
                  <a:moveTo>
                    <a:pt x="4640197" y="0"/>
                  </a:moveTo>
                  <a:lnTo>
                    <a:pt x="148415" y="0"/>
                  </a:lnTo>
                  <a:cubicBezTo>
                    <a:pt x="66448" y="0"/>
                    <a:pt x="0" y="66448"/>
                    <a:pt x="0" y="148415"/>
                  </a:cubicBezTo>
                  <a:lnTo>
                    <a:pt x="0" y="510707"/>
                  </a:lnTo>
                  <a:cubicBezTo>
                    <a:pt x="0" y="547218"/>
                    <a:pt x="13458" y="582448"/>
                    <a:pt x="37800" y="609659"/>
                  </a:cubicBezTo>
                  <a:lnTo>
                    <a:pt x="154967" y="740636"/>
                  </a:lnTo>
                  <a:cubicBezTo>
                    <a:pt x="183122" y="772111"/>
                    <a:pt x="223353" y="790101"/>
                    <a:pt x="265584" y="790100"/>
                  </a:cubicBezTo>
                  <a:lnTo>
                    <a:pt x="4838740" y="790100"/>
                  </a:lnTo>
                  <a:cubicBezTo>
                    <a:pt x="4878102" y="790100"/>
                    <a:pt x="4915853" y="774464"/>
                    <a:pt x="4943686" y="746630"/>
                  </a:cubicBezTo>
                  <a:cubicBezTo>
                    <a:pt x="4971519" y="718797"/>
                    <a:pt x="4987156" y="681047"/>
                    <a:pt x="4987156" y="641685"/>
                  </a:cubicBezTo>
                  <a:lnTo>
                    <a:pt x="4987156" y="366141"/>
                  </a:lnTo>
                  <a:cubicBezTo>
                    <a:pt x="4987156" y="329143"/>
                    <a:pt x="4973337" y="293478"/>
                    <a:pt x="4948407" y="266140"/>
                  </a:cubicBezTo>
                  <a:lnTo>
                    <a:pt x="4749864" y="48414"/>
                  </a:lnTo>
                  <a:cubicBezTo>
                    <a:pt x="4721742" y="17574"/>
                    <a:pt x="4681934" y="0"/>
                    <a:pt x="4640197" y="0"/>
                  </a:cubicBezTo>
                  <a:close/>
                </a:path>
              </a:pathLst>
            </a:custGeom>
            <a:solidFill>
              <a:srgbClr val="479FFF"/>
            </a:solidFill>
            <a:ln w="12700">
              <a:solidFill>
                <a:srgbClr val="000000"/>
              </a:solidFill>
            </a:ln>
          </p:spPr>
        </p:sp>
      </p:grpSp>
      <p:grpSp>
        <p:nvGrpSpPr>
          <p:cNvPr name="Group 4" id="4"/>
          <p:cNvGrpSpPr/>
          <p:nvPr/>
        </p:nvGrpSpPr>
        <p:grpSpPr>
          <a:xfrm rot="0">
            <a:off x="10734675" y="7834471"/>
            <a:ext cx="6886575" cy="1785779"/>
            <a:chOff x="0" y="0"/>
            <a:chExt cx="1813748" cy="470329"/>
          </a:xfrm>
        </p:grpSpPr>
        <p:sp>
          <p:nvSpPr>
            <p:cNvPr name="Freeform 5" id="5"/>
            <p:cNvSpPr/>
            <p:nvPr/>
          </p:nvSpPr>
          <p:spPr>
            <a:xfrm flipH="false" flipV="false" rot="0">
              <a:off x="0" y="0"/>
              <a:ext cx="1813748" cy="470329"/>
            </a:xfrm>
            <a:custGeom>
              <a:avLst/>
              <a:gdLst/>
              <a:ahLst/>
              <a:cxnLst/>
              <a:rect r="r" b="b" t="t" l="l"/>
              <a:pathLst>
                <a:path h="470329" w="1813748">
                  <a:moveTo>
                    <a:pt x="44968" y="0"/>
                  </a:moveTo>
                  <a:lnTo>
                    <a:pt x="1768780" y="0"/>
                  </a:lnTo>
                  <a:cubicBezTo>
                    <a:pt x="1780706" y="0"/>
                    <a:pt x="1792144" y="4738"/>
                    <a:pt x="1800577" y="13171"/>
                  </a:cubicBezTo>
                  <a:cubicBezTo>
                    <a:pt x="1809011" y="21604"/>
                    <a:pt x="1813748" y="33042"/>
                    <a:pt x="1813748" y="44968"/>
                  </a:cubicBezTo>
                  <a:lnTo>
                    <a:pt x="1813748" y="425360"/>
                  </a:lnTo>
                  <a:cubicBezTo>
                    <a:pt x="1813748" y="437287"/>
                    <a:pt x="1809011" y="448724"/>
                    <a:pt x="1800577" y="457158"/>
                  </a:cubicBezTo>
                  <a:cubicBezTo>
                    <a:pt x="1792144" y="465591"/>
                    <a:pt x="1780706" y="470329"/>
                    <a:pt x="1768780" y="470329"/>
                  </a:cubicBezTo>
                  <a:lnTo>
                    <a:pt x="44968" y="470329"/>
                  </a:lnTo>
                  <a:cubicBezTo>
                    <a:pt x="33042" y="470329"/>
                    <a:pt x="21604" y="465591"/>
                    <a:pt x="13171" y="457158"/>
                  </a:cubicBezTo>
                  <a:cubicBezTo>
                    <a:pt x="4738" y="448724"/>
                    <a:pt x="0" y="437287"/>
                    <a:pt x="0" y="425360"/>
                  </a:cubicBezTo>
                  <a:lnTo>
                    <a:pt x="0" y="44968"/>
                  </a:lnTo>
                  <a:cubicBezTo>
                    <a:pt x="0" y="33042"/>
                    <a:pt x="4738" y="21604"/>
                    <a:pt x="13171" y="13171"/>
                  </a:cubicBezTo>
                  <a:cubicBezTo>
                    <a:pt x="21604" y="4738"/>
                    <a:pt x="33042" y="0"/>
                    <a:pt x="44968" y="0"/>
                  </a:cubicBezTo>
                  <a:close/>
                </a:path>
              </a:pathLst>
            </a:custGeom>
            <a:solidFill>
              <a:srgbClr val="F5F5F5"/>
            </a:solidFill>
          </p:spPr>
        </p:sp>
        <p:sp>
          <p:nvSpPr>
            <p:cNvPr name="TextBox 6" id="6"/>
            <p:cNvSpPr txBox="true"/>
            <p:nvPr/>
          </p:nvSpPr>
          <p:spPr>
            <a:xfrm>
              <a:off x="0" y="-57150"/>
              <a:ext cx="1813748" cy="527479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 marL="0" indent="0" lvl="0">
                <a:lnSpc>
                  <a:spcPts val="3359"/>
                </a:lnSpc>
              </a:pPr>
            </a:p>
          </p:txBody>
        </p:sp>
      </p:grpSp>
      <p:grpSp>
        <p:nvGrpSpPr>
          <p:cNvPr name="Group 7" id="7"/>
          <p:cNvGrpSpPr/>
          <p:nvPr/>
        </p:nvGrpSpPr>
        <p:grpSpPr>
          <a:xfrm rot="0">
            <a:off x="10734675" y="3657600"/>
            <a:ext cx="6886575" cy="3872071"/>
            <a:chOff x="0" y="0"/>
            <a:chExt cx="1066911" cy="599885"/>
          </a:xfrm>
        </p:grpSpPr>
        <p:sp>
          <p:nvSpPr>
            <p:cNvPr name="Freeform 8" id="8"/>
            <p:cNvSpPr/>
            <p:nvPr/>
          </p:nvSpPr>
          <p:spPr>
            <a:xfrm flipH="false" flipV="false" rot="0">
              <a:off x="0" y="0"/>
              <a:ext cx="1066911" cy="599885"/>
            </a:xfrm>
            <a:custGeom>
              <a:avLst/>
              <a:gdLst/>
              <a:ahLst/>
              <a:cxnLst/>
              <a:rect r="r" b="b" t="t" l="l"/>
              <a:pathLst>
                <a:path h="599885" w="1066911">
                  <a:moveTo>
                    <a:pt x="44968" y="0"/>
                  </a:moveTo>
                  <a:lnTo>
                    <a:pt x="1021942" y="0"/>
                  </a:lnTo>
                  <a:cubicBezTo>
                    <a:pt x="1033869" y="0"/>
                    <a:pt x="1045307" y="4738"/>
                    <a:pt x="1053740" y="13171"/>
                  </a:cubicBezTo>
                  <a:cubicBezTo>
                    <a:pt x="1062173" y="21604"/>
                    <a:pt x="1066911" y="33042"/>
                    <a:pt x="1066911" y="44968"/>
                  </a:cubicBezTo>
                  <a:lnTo>
                    <a:pt x="1066911" y="554917"/>
                  </a:lnTo>
                  <a:cubicBezTo>
                    <a:pt x="1066911" y="566843"/>
                    <a:pt x="1062173" y="578281"/>
                    <a:pt x="1053740" y="586714"/>
                  </a:cubicBezTo>
                  <a:cubicBezTo>
                    <a:pt x="1045307" y="595147"/>
                    <a:pt x="1033869" y="599885"/>
                    <a:pt x="1021942" y="599885"/>
                  </a:cubicBezTo>
                  <a:lnTo>
                    <a:pt x="44968" y="599885"/>
                  </a:lnTo>
                  <a:cubicBezTo>
                    <a:pt x="33042" y="599885"/>
                    <a:pt x="21604" y="595147"/>
                    <a:pt x="13171" y="586714"/>
                  </a:cubicBezTo>
                  <a:cubicBezTo>
                    <a:pt x="4738" y="578281"/>
                    <a:pt x="0" y="566843"/>
                    <a:pt x="0" y="554917"/>
                  </a:cubicBezTo>
                  <a:lnTo>
                    <a:pt x="0" y="44968"/>
                  </a:lnTo>
                  <a:cubicBezTo>
                    <a:pt x="0" y="33042"/>
                    <a:pt x="4738" y="21604"/>
                    <a:pt x="13171" y="13171"/>
                  </a:cubicBezTo>
                  <a:cubicBezTo>
                    <a:pt x="21604" y="4738"/>
                    <a:pt x="33042" y="0"/>
                    <a:pt x="44968" y="0"/>
                  </a:cubicBezTo>
                  <a:close/>
                </a:path>
              </a:pathLst>
            </a:custGeom>
            <a:blipFill>
              <a:blip r:embed="rId2"/>
              <a:stretch>
                <a:fillRect l="-202" t="0" r="-202" b="0"/>
              </a:stretch>
            </a:blipFill>
          </p:spPr>
        </p:sp>
      </p:grpSp>
      <p:grpSp>
        <p:nvGrpSpPr>
          <p:cNvPr name="Group 9" id="9"/>
          <p:cNvGrpSpPr/>
          <p:nvPr/>
        </p:nvGrpSpPr>
        <p:grpSpPr>
          <a:xfrm rot="0">
            <a:off x="666750" y="3657600"/>
            <a:ext cx="9763125" cy="5962650"/>
            <a:chOff x="0" y="0"/>
            <a:chExt cx="4083676" cy="2494030"/>
          </a:xfrm>
        </p:grpSpPr>
        <p:sp>
          <p:nvSpPr>
            <p:cNvPr name="Freeform 10" id="10"/>
            <p:cNvSpPr/>
            <p:nvPr/>
          </p:nvSpPr>
          <p:spPr>
            <a:xfrm flipH="false" flipV="false" rot="0">
              <a:off x="54483" y="50038"/>
              <a:ext cx="3974583" cy="2394589"/>
            </a:xfrm>
            <a:custGeom>
              <a:avLst/>
              <a:gdLst/>
              <a:ahLst/>
              <a:cxnLst/>
              <a:rect r="r" b="b" t="t" l="l"/>
              <a:pathLst>
                <a:path h="2394589" w="3974583">
                  <a:moveTo>
                    <a:pt x="3886953" y="2394589"/>
                  </a:moveTo>
                  <a:lnTo>
                    <a:pt x="87757" y="2394589"/>
                  </a:lnTo>
                  <a:cubicBezTo>
                    <a:pt x="39370" y="2394589"/>
                    <a:pt x="0" y="2355346"/>
                    <a:pt x="0" y="2306832"/>
                  </a:cubicBezTo>
                  <a:lnTo>
                    <a:pt x="0" y="87757"/>
                  </a:lnTo>
                  <a:cubicBezTo>
                    <a:pt x="0" y="39370"/>
                    <a:pt x="39243" y="0"/>
                    <a:pt x="87757" y="0"/>
                  </a:cubicBezTo>
                  <a:lnTo>
                    <a:pt x="3886826" y="0"/>
                  </a:lnTo>
                  <a:cubicBezTo>
                    <a:pt x="3935213" y="0"/>
                    <a:pt x="3974583" y="39243"/>
                    <a:pt x="3974583" y="87757"/>
                  </a:cubicBezTo>
                  <a:lnTo>
                    <a:pt x="3974583" y="2306832"/>
                  </a:lnTo>
                  <a:cubicBezTo>
                    <a:pt x="3974583" y="2355219"/>
                    <a:pt x="3935340" y="2394589"/>
                    <a:pt x="3886826" y="2394589"/>
                  </a:cubicBezTo>
                  <a:close/>
                </a:path>
              </a:pathLst>
            </a:custGeom>
            <a:blipFill>
              <a:blip r:embed="rId3"/>
              <a:stretch>
                <a:fillRect l="0" t="-209" r="0" b="-209"/>
              </a:stretch>
            </a:blipFill>
          </p:spPr>
        </p:sp>
        <p:sp>
          <p:nvSpPr>
            <p:cNvPr name="Freeform 11" id="11"/>
            <p:cNvSpPr/>
            <p:nvPr/>
          </p:nvSpPr>
          <p:spPr>
            <a:xfrm flipH="false" flipV="false" rot="0">
              <a:off x="0" y="0"/>
              <a:ext cx="4083549" cy="2493903"/>
            </a:xfrm>
            <a:custGeom>
              <a:avLst/>
              <a:gdLst/>
              <a:ahLst/>
              <a:cxnLst/>
              <a:rect r="r" b="b" t="t" l="l"/>
              <a:pathLst>
                <a:path h="2493903" w="4083549">
                  <a:moveTo>
                    <a:pt x="0" y="91567"/>
                  </a:moveTo>
                  <a:lnTo>
                    <a:pt x="0" y="2402337"/>
                  </a:lnTo>
                  <a:cubicBezTo>
                    <a:pt x="0" y="2452882"/>
                    <a:pt x="41021" y="2493903"/>
                    <a:pt x="91567" y="2493903"/>
                  </a:cubicBezTo>
                  <a:lnTo>
                    <a:pt x="3991982" y="2493903"/>
                  </a:lnTo>
                  <a:cubicBezTo>
                    <a:pt x="4042528" y="2493903"/>
                    <a:pt x="4083549" y="2452882"/>
                    <a:pt x="4083549" y="2402337"/>
                  </a:cubicBezTo>
                  <a:lnTo>
                    <a:pt x="4083549" y="91567"/>
                  </a:lnTo>
                  <a:cubicBezTo>
                    <a:pt x="4083549" y="41021"/>
                    <a:pt x="4042528" y="0"/>
                    <a:pt x="3991982" y="0"/>
                  </a:cubicBezTo>
                  <a:lnTo>
                    <a:pt x="91567" y="0"/>
                  </a:lnTo>
                  <a:cubicBezTo>
                    <a:pt x="41021" y="0"/>
                    <a:pt x="0" y="41021"/>
                    <a:pt x="0" y="91567"/>
                  </a:cubicBezTo>
                  <a:close/>
                  <a:moveTo>
                    <a:pt x="3241793" y="331724"/>
                  </a:moveTo>
                  <a:lnTo>
                    <a:pt x="3900923" y="331724"/>
                  </a:lnTo>
                  <a:cubicBezTo>
                    <a:pt x="3951469" y="331724"/>
                    <a:pt x="3992490" y="372745"/>
                    <a:pt x="3992490" y="423291"/>
                  </a:cubicBezTo>
                  <a:lnTo>
                    <a:pt x="3992490" y="2311277"/>
                  </a:lnTo>
                  <a:cubicBezTo>
                    <a:pt x="3992490" y="2361823"/>
                    <a:pt x="3951469" y="2402844"/>
                    <a:pt x="3900923" y="2402844"/>
                  </a:cubicBezTo>
                  <a:lnTo>
                    <a:pt x="182753" y="2402844"/>
                  </a:lnTo>
                  <a:cubicBezTo>
                    <a:pt x="132207" y="2402844"/>
                    <a:pt x="91186" y="2361823"/>
                    <a:pt x="91186" y="2311277"/>
                  </a:cubicBezTo>
                  <a:lnTo>
                    <a:pt x="91186" y="182753"/>
                  </a:lnTo>
                  <a:cubicBezTo>
                    <a:pt x="91186" y="132207"/>
                    <a:pt x="132207" y="91186"/>
                    <a:pt x="182753" y="91186"/>
                  </a:cubicBezTo>
                  <a:lnTo>
                    <a:pt x="2944740" y="91186"/>
                  </a:lnTo>
                  <a:cubicBezTo>
                    <a:pt x="2970775" y="91186"/>
                    <a:pt x="2995667" y="102235"/>
                    <a:pt x="3013066" y="121666"/>
                  </a:cubicBezTo>
                  <a:lnTo>
                    <a:pt x="3173721" y="301244"/>
                  </a:lnTo>
                  <a:cubicBezTo>
                    <a:pt x="3191120" y="320675"/>
                    <a:pt x="3215885" y="331724"/>
                    <a:pt x="3242047" y="331724"/>
                  </a:cubicBezTo>
                  <a:lnTo>
                    <a:pt x="3241793" y="331724"/>
                  </a:lnTo>
                  <a:close/>
                </a:path>
              </a:pathLst>
            </a:custGeom>
            <a:solidFill>
              <a:srgbClr val="2D2D2D"/>
            </a:solidFill>
          </p:spPr>
        </p:sp>
      </p:grpSp>
      <p:sp>
        <p:nvSpPr>
          <p:cNvPr name="Freeform 12" id="12"/>
          <p:cNvSpPr/>
          <p:nvPr/>
        </p:nvSpPr>
        <p:spPr>
          <a:xfrm flipH="false" flipV="false" rot="0">
            <a:off x="15220953" y="1376364"/>
            <a:ext cx="1266822" cy="1266822"/>
          </a:xfrm>
          <a:custGeom>
            <a:avLst/>
            <a:gdLst/>
            <a:ahLst/>
            <a:cxnLst/>
            <a:rect r="r" b="b" t="t" l="l"/>
            <a:pathLst>
              <a:path h="1266822" w="1266822">
                <a:moveTo>
                  <a:pt x="0" y="0"/>
                </a:moveTo>
                <a:lnTo>
                  <a:pt x="1266822" y="0"/>
                </a:lnTo>
                <a:lnTo>
                  <a:pt x="1266822" y="1266822"/>
                </a:lnTo>
                <a:lnTo>
                  <a:pt x="0" y="1266822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13" id="13"/>
          <p:cNvSpPr txBox="true"/>
          <p:nvPr/>
        </p:nvSpPr>
        <p:spPr>
          <a:xfrm rot="0">
            <a:off x="1320434" y="1570221"/>
            <a:ext cx="13424266" cy="103505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0" indent="0" lvl="0">
              <a:lnSpc>
                <a:spcPts val="7600"/>
              </a:lnSpc>
            </a:pPr>
            <a:r>
              <a:rPr lang="en-US" b="true" sz="8000" spc="-440">
                <a:solidFill>
                  <a:srgbClr val="2D2D2D"/>
                </a:solidFill>
                <a:latin typeface="Work Sans Semi-Bold"/>
                <a:ea typeface="Work Sans Semi-Bold"/>
                <a:cs typeface="Work Sans Semi-Bold"/>
                <a:sym typeface="Work Sans Semi-Bold"/>
              </a:rPr>
              <a:t>La fonction print()</a:t>
            </a:r>
          </a:p>
        </p:txBody>
      </p:sp>
      <p:grpSp>
        <p:nvGrpSpPr>
          <p:cNvPr name="Group 14" id="14"/>
          <p:cNvGrpSpPr/>
          <p:nvPr/>
        </p:nvGrpSpPr>
        <p:grpSpPr>
          <a:xfrm rot="0">
            <a:off x="11388359" y="8167816"/>
            <a:ext cx="5603210" cy="999890"/>
            <a:chOff x="0" y="0"/>
            <a:chExt cx="7470947" cy="1333187"/>
          </a:xfrm>
        </p:grpSpPr>
        <p:sp>
          <p:nvSpPr>
            <p:cNvPr name="TextBox 15" id="15"/>
            <p:cNvSpPr txBox="true"/>
            <p:nvPr/>
          </p:nvSpPr>
          <p:spPr>
            <a:xfrm rot="0">
              <a:off x="0" y="-47625"/>
              <a:ext cx="7470947" cy="657225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l" marL="0" indent="0" lvl="0">
                <a:lnSpc>
                  <a:spcPts val="3900"/>
                </a:lnSpc>
              </a:pPr>
              <a:r>
                <a:rPr lang="en-US" b="true" sz="3000" spc="-165">
                  <a:solidFill>
                    <a:srgbClr val="2D2D2D"/>
                  </a:solidFill>
                  <a:latin typeface="Work Sans Semi-Bold"/>
                  <a:ea typeface="Work Sans Semi-Bold"/>
                  <a:cs typeface="Work Sans Semi-Bold"/>
                  <a:sym typeface="Work Sans Semi-Bold"/>
                </a:rPr>
                <a:t>Présenté par</a:t>
              </a:r>
            </a:p>
          </p:txBody>
        </p:sp>
        <p:sp>
          <p:nvSpPr>
            <p:cNvPr name="TextBox 16" id="16"/>
            <p:cNvSpPr txBox="true"/>
            <p:nvPr/>
          </p:nvSpPr>
          <p:spPr>
            <a:xfrm rot="0">
              <a:off x="0" y="675962"/>
              <a:ext cx="7470947" cy="657225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l" marL="0" indent="0" lvl="0">
                <a:lnSpc>
                  <a:spcPts val="3900"/>
                </a:lnSpc>
              </a:pPr>
              <a:r>
                <a:rPr lang="en-US" sz="3000" spc="-165">
                  <a:solidFill>
                    <a:srgbClr val="2D2D2D"/>
                  </a:solidFill>
                  <a:latin typeface="Work Sans"/>
                  <a:ea typeface="Work Sans"/>
                  <a:cs typeface="Work Sans"/>
                  <a:sym typeface="Work Sans"/>
                </a:rPr>
                <a:t>[name here]</a:t>
              </a:r>
            </a:p>
          </p:txBody>
        </p:sp>
      </p:grpSp>
    </p:spTree>
  </p:cSld>
  <p:clrMapOvr>
    <a:masterClrMapping/>
  </p:clrMapOvr>
</p:sld>
</file>

<file path=ppt/slides/slide10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666750" y="666750"/>
            <a:ext cx="8324850" cy="8953500"/>
            <a:chOff x="0" y="0"/>
            <a:chExt cx="2448748" cy="2633665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2448751" cy="2633666"/>
            </a:xfrm>
            <a:custGeom>
              <a:avLst/>
              <a:gdLst/>
              <a:ahLst/>
              <a:cxnLst/>
              <a:rect r="r" b="b" t="t" l="l"/>
              <a:pathLst>
                <a:path h="2633666" w="2448751">
                  <a:moveTo>
                    <a:pt x="2101792" y="0"/>
                  </a:moveTo>
                  <a:lnTo>
                    <a:pt x="148415" y="0"/>
                  </a:lnTo>
                  <a:cubicBezTo>
                    <a:pt x="66448" y="0"/>
                    <a:pt x="0" y="66448"/>
                    <a:pt x="0" y="148415"/>
                  </a:cubicBezTo>
                  <a:lnTo>
                    <a:pt x="0" y="2354273"/>
                  </a:lnTo>
                  <a:cubicBezTo>
                    <a:pt x="0" y="2390784"/>
                    <a:pt x="13458" y="2426013"/>
                    <a:pt x="37800" y="2453225"/>
                  </a:cubicBezTo>
                  <a:lnTo>
                    <a:pt x="154967" y="2584201"/>
                  </a:lnTo>
                  <a:cubicBezTo>
                    <a:pt x="183122" y="2615677"/>
                    <a:pt x="223353" y="2633666"/>
                    <a:pt x="265584" y="2633665"/>
                  </a:cubicBezTo>
                  <a:lnTo>
                    <a:pt x="2300335" y="2633665"/>
                  </a:lnTo>
                  <a:cubicBezTo>
                    <a:pt x="2339697" y="2633666"/>
                    <a:pt x="2377447" y="2618029"/>
                    <a:pt x="2405281" y="2590196"/>
                  </a:cubicBezTo>
                  <a:cubicBezTo>
                    <a:pt x="2433114" y="2562363"/>
                    <a:pt x="2448751" y="2524613"/>
                    <a:pt x="2448751" y="2485251"/>
                  </a:cubicBezTo>
                  <a:lnTo>
                    <a:pt x="2448751" y="366141"/>
                  </a:lnTo>
                  <a:cubicBezTo>
                    <a:pt x="2448751" y="329143"/>
                    <a:pt x="2434932" y="293478"/>
                    <a:pt x="2410002" y="266140"/>
                  </a:cubicBezTo>
                  <a:lnTo>
                    <a:pt x="2211459" y="48414"/>
                  </a:lnTo>
                  <a:cubicBezTo>
                    <a:pt x="2183337" y="17574"/>
                    <a:pt x="2143529" y="0"/>
                    <a:pt x="2101792" y="0"/>
                  </a:cubicBezTo>
                  <a:close/>
                </a:path>
              </a:pathLst>
            </a:custGeom>
            <a:solidFill>
              <a:srgbClr val="F5F5F5"/>
            </a:solidFill>
            <a:ln w="12700">
              <a:solidFill>
                <a:srgbClr val="000000"/>
              </a:solidFill>
            </a:ln>
          </p:spPr>
        </p:sp>
      </p:grpSp>
      <p:grpSp>
        <p:nvGrpSpPr>
          <p:cNvPr name="Group 4" id="4"/>
          <p:cNvGrpSpPr/>
          <p:nvPr/>
        </p:nvGrpSpPr>
        <p:grpSpPr>
          <a:xfrm rot="0">
            <a:off x="1157288" y="1592267"/>
            <a:ext cx="7343775" cy="5604049"/>
            <a:chOff x="0" y="0"/>
            <a:chExt cx="9791700" cy="7472066"/>
          </a:xfrm>
        </p:grpSpPr>
        <p:sp>
          <p:nvSpPr>
            <p:cNvPr name="TextBox 5" id="5"/>
            <p:cNvSpPr txBox="true"/>
            <p:nvPr/>
          </p:nvSpPr>
          <p:spPr>
            <a:xfrm rot="0">
              <a:off x="0" y="3542675"/>
              <a:ext cx="9791700" cy="758046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l" marL="0" indent="0" lvl="0">
                <a:lnSpc>
                  <a:spcPts val="4364"/>
                </a:lnSpc>
                <a:spcBef>
                  <a:spcPct val="0"/>
                </a:spcBef>
              </a:pPr>
              <a:r>
                <a:rPr lang="en-US" b="true" sz="3636" spc="-200" strike="noStrike" u="none">
                  <a:solidFill>
                    <a:srgbClr val="757575"/>
                  </a:solidFill>
                  <a:latin typeface="Work Sans Semi-Bold"/>
                  <a:ea typeface="Work Sans Semi-Bold"/>
                  <a:cs typeface="Work Sans Semi-Bold"/>
                  <a:sym typeface="Work Sans Semi-Bold"/>
                </a:rPr>
                <a:t>Exercices pour s'entraîner à print()</a:t>
              </a:r>
            </a:p>
          </p:txBody>
        </p:sp>
        <p:sp>
          <p:nvSpPr>
            <p:cNvPr name="TextBox 6" id="6"/>
            <p:cNvSpPr txBox="true"/>
            <p:nvPr/>
          </p:nvSpPr>
          <p:spPr>
            <a:xfrm rot="0">
              <a:off x="0" y="4803796"/>
              <a:ext cx="9791700" cy="2668270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l" marL="628147" indent="-314073" lvl="1">
                <a:lnSpc>
                  <a:spcPts val="4073"/>
                </a:lnSpc>
                <a:buFont typeface="Arial"/>
                <a:buChar char="•"/>
              </a:pPr>
              <a:r>
                <a:rPr lang="en-US" sz="2909" spc="-160">
                  <a:solidFill>
                    <a:srgbClr val="2D2D2D"/>
                  </a:solidFill>
                  <a:latin typeface="Work Sans"/>
                  <a:ea typeface="Work Sans"/>
                  <a:cs typeface="Work Sans"/>
                  <a:sym typeface="Work Sans"/>
                </a:rPr>
                <a:t>Afficher son prénom</a:t>
              </a:r>
            </a:p>
            <a:p>
              <a:pPr algn="l" marL="628147" indent="-314073" lvl="1">
                <a:lnSpc>
                  <a:spcPts val="4073"/>
                </a:lnSpc>
                <a:buFont typeface="Arial"/>
                <a:buChar char="•"/>
              </a:pPr>
              <a:r>
                <a:rPr lang="en-US" sz="2909" spc="-160">
                  <a:solidFill>
                    <a:srgbClr val="2D2D2D"/>
                  </a:solidFill>
                  <a:latin typeface="Work Sans"/>
                  <a:ea typeface="Work Sans"/>
                  <a:cs typeface="Work Sans"/>
                  <a:sym typeface="Work Sans"/>
                </a:rPr>
                <a:t>Afficher son âge</a:t>
              </a:r>
            </a:p>
            <a:p>
              <a:pPr algn="l" marL="628147" indent="-314073" lvl="1">
                <a:lnSpc>
                  <a:spcPts val="4073"/>
                </a:lnSpc>
                <a:buFont typeface="Arial"/>
                <a:buChar char="•"/>
              </a:pPr>
              <a:r>
                <a:rPr lang="en-US" sz="2909" spc="-160">
                  <a:solidFill>
                    <a:srgbClr val="2D2D2D"/>
                  </a:solidFill>
                  <a:latin typeface="Work Sans"/>
                  <a:ea typeface="Work Sans"/>
                  <a:cs typeface="Work Sans"/>
                  <a:sym typeface="Work Sans"/>
                </a:rPr>
                <a:t>Effectuer un calcul simple</a:t>
              </a:r>
            </a:p>
            <a:p>
              <a:pPr algn="l" marL="628147" indent="-314073" lvl="1">
                <a:lnSpc>
                  <a:spcPts val="4073"/>
                </a:lnSpc>
                <a:buFont typeface="Arial"/>
                <a:buChar char="•"/>
              </a:pPr>
              <a:r>
                <a:rPr lang="en-US" sz="2909" spc="-160">
                  <a:solidFill>
                    <a:srgbClr val="2D2D2D"/>
                  </a:solidFill>
                  <a:latin typeface="Work Sans"/>
                  <a:ea typeface="Work Sans"/>
                  <a:cs typeface="Work Sans"/>
                  <a:sym typeface="Work Sans"/>
                </a:rPr>
                <a:t>Créer une variable animal_prefere</a:t>
              </a:r>
            </a:p>
          </p:txBody>
        </p:sp>
        <p:sp>
          <p:nvSpPr>
            <p:cNvPr name="TextBox 7" id="7"/>
            <p:cNvSpPr txBox="true"/>
            <p:nvPr/>
          </p:nvSpPr>
          <p:spPr>
            <a:xfrm rot="0">
              <a:off x="0" y="152400"/>
              <a:ext cx="9791700" cy="2998598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l" marL="0" indent="0" lvl="0">
                <a:lnSpc>
                  <a:spcPts val="8485"/>
                </a:lnSpc>
              </a:pPr>
              <a:r>
                <a:rPr lang="en-US" b="true" sz="8485" spc="-466" strike="noStrike" u="none">
                  <a:solidFill>
                    <a:srgbClr val="2D2D2D"/>
                  </a:solidFill>
                  <a:latin typeface="Work Sans Semi-Bold"/>
                  <a:ea typeface="Work Sans Semi-Bold"/>
                  <a:cs typeface="Work Sans Semi-Bold"/>
                  <a:sym typeface="Work Sans Semi-Bold"/>
                </a:rPr>
                <a:t>Activités pratiques</a:t>
              </a:r>
            </a:p>
          </p:txBody>
        </p:sp>
      </p:grpSp>
      <p:grpSp>
        <p:nvGrpSpPr>
          <p:cNvPr name="Group 8" id="8"/>
          <p:cNvGrpSpPr/>
          <p:nvPr/>
        </p:nvGrpSpPr>
        <p:grpSpPr>
          <a:xfrm rot="0">
            <a:off x="9296400" y="666750"/>
            <a:ext cx="8324850" cy="8953500"/>
            <a:chOff x="0" y="0"/>
            <a:chExt cx="4066175" cy="4373232"/>
          </a:xfrm>
        </p:grpSpPr>
        <p:sp>
          <p:nvSpPr>
            <p:cNvPr name="Freeform 9" id="9"/>
            <p:cNvSpPr/>
            <p:nvPr/>
          </p:nvSpPr>
          <p:spPr>
            <a:xfrm flipH="false" flipV="false" rot="0">
              <a:off x="54483" y="50038"/>
              <a:ext cx="3957082" cy="4273791"/>
            </a:xfrm>
            <a:custGeom>
              <a:avLst/>
              <a:gdLst/>
              <a:ahLst/>
              <a:cxnLst/>
              <a:rect r="r" b="b" t="t" l="l"/>
              <a:pathLst>
                <a:path h="4273791" w="3957082">
                  <a:moveTo>
                    <a:pt x="3869452" y="4273791"/>
                  </a:moveTo>
                  <a:lnTo>
                    <a:pt x="87757" y="4273791"/>
                  </a:lnTo>
                  <a:cubicBezTo>
                    <a:pt x="39370" y="4273791"/>
                    <a:pt x="0" y="4234548"/>
                    <a:pt x="0" y="4186034"/>
                  </a:cubicBezTo>
                  <a:lnTo>
                    <a:pt x="0" y="87757"/>
                  </a:lnTo>
                  <a:cubicBezTo>
                    <a:pt x="0" y="39370"/>
                    <a:pt x="39243" y="0"/>
                    <a:pt x="87757" y="0"/>
                  </a:cubicBezTo>
                  <a:lnTo>
                    <a:pt x="3869325" y="0"/>
                  </a:lnTo>
                  <a:cubicBezTo>
                    <a:pt x="3917712" y="0"/>
                    <a:pt x="3957082" y="39243"/>
                    <a:pt x="3957082" y="87757"/>
                  </a:cubicBezTo>
                  <a:lnTo>
                    <a:pt x="3957082" y="4186034"/>
                  </a:lnTo>
                  <a:cubicBezTo>
                    <a:pt x="3957082" y="4234421"/>
                    <a:pt x="3917839" y="4273791"/>
                    <a:pt x="3869325" y="4273791"/>
                  </a:cubicBezTo>
                  <a:close/>
                </a:path>
              </a:pathLst>
            </a:custGeom>
            <a:blipFill>
              <a:blip r:embed="rId2"/>
              <a:stretch>
                <a:fillRect l="0" t="-48" r="0" b="-48"/>
              </a:stretch>
            </a:blipFill>
          </p:spPr>
        </p:sp>
        <p:sp>
          <p:nvSpPr>
            <p:cNvPr name="Freeform 10" id="10"/>
            <p:cNvSpPr/>
            <p:nvPr/>
          </p:nvSpPr>
          <p:spPr>
            <a:xfrm flipH="false" flipV="false" rot="0">
              <a:off x="0" y="0"/>
              <a:ext cx="4066048" cy="4373105"/>
            </a:xfrm>
            <a:custGeom>
              <a:avLst/>
              <a:gdLst/>
              <a:ahLst/>
              <a:cxnLst/>
              <a:rect r="r" b="b" t="t" l="l"/>
              <a:pathLst>
                <a:path h="4373105" w="4066048">
                  <a:moveTo>
                    <a:pt x="0" y="91567"/>
                  </a:moveTo>
                  <a:lnTo>
                    <a:pt x="0" y="4281538"/>
                  </a:lnTo>
                  <a:cubicBezTo>
                    <a:pt x="0" y="4332084"/>
                    <a:pt x="41021" y="4373105"/>
                    <a:pt x="91567" y="4373105"/>
                  </a:cubicBezTo>
                  <a:lnTo>
                    <a:pt x="3974481" y="4373105"/>
                  </a:lnTo>
                  <a:cubicBezTo>
                    <a:pt x="4025027" y="4373105"/>
                    <a:pt x="4066048" y="4332084"/>
                    <a:pt x="4066048" y="4281538"/>
                  </a:cubicBezTo>
                  <a:lnTo>
                    <a:pt x="4066048" y="91567"/>
                  </a:lnTo>
                  <a:cubicBezTo>
                    <a:pt x="4066048" y="41021"/>
                    <a:pt x="4025027" y="0"/>
                    <a:pt x="3974481" y="0"/>
                  </a:cubicBezTo>
                  <a:lnTo>
                    <a:pt x="91567" y="0"/>
                  </a:lnTo>
                  <a:cubicBezTo>
                    <a:pt x="41021" y="0"/>
                    <a:pt x="0" y="41021"/>
                    <a:pt x="0" y="91567"/>
                  </a:cubicBezTo>
                  <a:close/>
                  <a:moveTo>
                    <a:pt x="3224292" y="331724"/>
                  </a:moveTo>
                  <a:lnTo>
                    <a:pt x="3883422" y="331724"/>
                  </a:lnTo>
                  <a:cubicBezTo>
                    <a:pt x="3933968" y="331724"/>
                    <a:pt x="3974989" y="372745"/>
                    <a:pt x="3974989" y="423291"/>
                  </a:cubicBezTo>
                  <a:lnTo>
                    <a:pt x="3974989" y="4190479"/>
                  </a:lnTo>
                  <a:cubicBezTo>
                    <a:pt x="3974989" y="4241025"/>
                    <a:pt x="3933968" y="4282046"/>
                    <a:pt x="3883422" y="4282046"/>
                  </a:cubicBezTo>
                  <a:lnTo>
                    <a:pt x="182753" y="4282046"/>
                  </a:lnTo>
                  <a:cubicBezTo>
                    <a:pt x="132207" y="4282046"/>
                    <a:pt x="91186" y="4241025"/>
                    <a:pt x="91186" y="4190479"/>
                  </a:cubicBezTo>
                  <a:lnTo>
                    <a:pt x="91186" y="182753"/>
                  </a:lnTo>
                  <a:cubicBezTo>
                    <a:pt x="91186" y="132207"/>
                    <a:pt x="132207" y="91186"/>
                    <a:pt x="182753" y="91186"/>
                  </a:cubicBezTo>
                  <a:lnTo>
                    <a:pt x="2927239" y="91186"/>
                  </a:lnTo>
                  <a:cubicBezTo>
                    <a:pt x="2953274" y="91186"/>
                    <a:pt x="2978166" y="102235"/>
                    <a:pt x="2995565" y="121666"/>
                  </a:cubicBezTo>
                  <a:lnTo>
                    <a:pt x="3156220" y="301244"/>
                  </a:lnTo>
                  <a:cubicBezTo>
                    <a:pt x="3173619" y="320675"/>
                    <a:pt x="3198384" y="331724"/>
                    <a:pt x="3224546" y="331724"/>
                  </a:cubicBezTo>
                  <a:lnTo>
                    <a:pt x="3224292" y="331724"/>
                  </a:lnTo>
                  <a:close/>
                </a:path>
              </a:pathLst>
            </a:custGeom>
            <a:solidFill>
              <a:srgbClr val="2D2D2D"/>
            </a:solidFill>
          </p:spPr>
        </p:sp>
      </p:grpSp>
    </p:spTree>
  </p:cSld>
  <p:clrMapOvr>
    <a:masterClrMapping/>
  </p:clrMapOvr>
</p:sld>
</file>

<file path=ppt/slides/slide11.xml><?xml version="1.0" encoding="utf-8"?>
<p:sld xmlns:p="http://schemas.openxmlformats.org/presentationml/2006/main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666750" y="666750"/>
            <a:ext cx="16954500" cy="8953500"/>
            <a:chOff x="0" y="0"/>
            <a:chExt cx="3299803" cy="1742593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-1"/>
              <a:ext cx="3299803" cy="1742589"/>
            </a:xfrm>
            <a:custGeom>
              <a:avLst/>
              <a:gdLst/>
              <a:ahLst/>
              <a:cxnLst/>
              <a:rect r="r" b="b" t="t" l="l"/>
              <a:pathLst>
                <a:path h="1742589" w="3299803">
                  <a:moveTo>
                    <a:pt x="965120" y="1606278"/>
                  </a:moveTo>
                  <a:cubicBezTo>
                    <a:pt x="983327" y="1585925"/>
                    <a:pt x="1009342" y="1574292"/>
                    <a:pt x="1036650" y="1574292"/>
                  </a:cubicBezTo>
                  <a:lnTo>
                    <a:pt x="3213538" y="1574627"/>
                  </a:lnTo>
                  <a:cubicBezTo>
                    <a:pt x="3236413" y="1574640"/>
                    <a:pt x="3258355" y="1565562"/>
                    <a:pt x="3274534" y="1549391"/>
                  </a:cubicBezTo>
                  <a:cubicBezTo>
                    <a:pt x="3290713" y="1533221"/>
                    <a:pt x="3299803" y="1511284"/>
                    <a:pt x="3299803" y="1488409"/>
                  </a:cubicBezTo>
                  <a:lnTo>
                    <a:pt x="3299803" y="86220"/>
                  </a:lnTo>
                  <a:cubicBezTo>
                    <a:pt x="3299803" y="63353"/>
                    <a:pt x="3290719" y="41423"/>
                    <a:pt x="3274550" y="25254"/>
                  </a:cubicBezTo>
                  <a:cubicBezTo>
                    <a:pt x="3258381" y="9085"/>
                    <a:pt x="3236451" y="1"/>
                    <a:pt x="3213584" y="1"/>
                  </a:cubicBezTo>
                  <a:lnTo>
                    <a:pt x="303022" y="1"/>
                  </a:lnTo>
                  <a:cubicBezTo>
                    <a:pt x="278489" y="0"/>
                    <a:pt x="255117" y="10451"/>
                    <a:pt x="238760" y="28736"/>
                  </a:cubicBezTo>
                  <a:lnTo>
                    <a:pt x="21960" y="271093"/>
                  </a:lnTo>
                  <a:cubicBezTo>
                    <a:pt x="7818" y="286901"/>
                    <a:pt x="0" y="307367"/>
                    <a:pt x="0" y="328577"/>
                  </a:cubicBezTo>
                  <a:lnTo>
                    <a:pt x="0" y="1656376"/>
                  </a:lnTo>
                  <a:cubicBezTo>
                    <a:pt x="4" y="1703991"/>
                    <a:pt x="38604" y="1742588"/>
                    <a:pt x="86219" y="1742588"/>
                  </a:cubicBezTo>
                  <a:lnTo>
                    <a:pt x="804624" y="1742588"/>
                  </a:lnTo>
                  <a:cubicBezTo>
                    <a:pt x="829157" y="1742589"/>
                    <a:pt x="852529" y="1732138"/>
                    <a:pt x="868886" y="1713854"/>
                  </a:cubicBezTo>
                  <a:close/>
                </a:path>
              </a:pathLst>
            </a:custGeom>
            <a:solidFill>
              <a:srgbClr val="2D2D2D"/>
            </a:solidFill>
            <a:ln w="12700">
              <a:solidFill>
                <a:srgbClr val="000000"/>
              </a:solidFill>
            </a:ln>
          </p:spPr>
        </p:sp>
      </p:grpSp>
      <p:grpSp>
        <p:nvGrpSpPr>
          <p:cNvPr name="Group 4" id="4"/>
          <p:cNvGrpSpPr/>
          <p:nvPr/>
        </p:nvGrpSpPr>
        <p:grpSpPr>
          <a:xfrm rot="0">
            <a:off x="2105025" y="1562100"/>
            <a:ext cx="15516225" cy="5958448"/>
            <a:chOff x="0" y="0"/>
            <a:chExt cx="20688300" cy="7944598"/>
          </a:xfrm>
        </p:grpSpPr>
        <p:sp>
          <p:nvSpPr>
            <p:cNvPr name="TextBox 5" id="5"/>
            <p:cNvSpPr txBox="true"/>
            <p:nvPr/>
          </p:nvSpPr>
          <p:spPr>
            <a:xfrm rot="0">
              <a:off x="0" y="190500"/>
              <a:ext cx="20688300" cy="2029931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l" marL="0" indent="0" lvl="0">
                <a:lnSpc>
                  <a:spcPts val="10960"/>
                </a:lnSpc>
              </a:pPr>
              <a:r>
                <a:rPr lang="en-US" b="true" sz="10960" spc="-602" strike="noStrike" u="none">
                  <a:solidFill>
                    <a:srgbClr val="F5F5F5"/>
                  </a:solidFill>
                  <a:latin typeface="Work Sans Semi-Bold"/>
                  <a:ea typeface="Work Sans Semi-Bold"/>
                  <a:cs typeface="Work Sans Semi-Bold"/>
                  <a:sym typeface="Work Sans Semi-Bold"/>
                </a:rPr>
                <a:t>Importance de print()</a:t>
              </a:r>
            </a:p>
          </p:txBody>
        </p:sp>
        <p:sp>
          <p:nvSpPr>
            <p:cNvPr name="TextBox 6" id="6"/>
            <p:cNvSpPr txBox="true"/>
            <p:nvPr/>
          </p:nvSpPr>
          <p:spPr>
            <a:xfrm rot="0">
              <a:off x="0" y="2768517"/>
              <a:ext cx="20688300" cy="964025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l" marL="0" indent="0" lvl="0">
                <a:lnSpc>
                  <a:spcPts val="5636"/>
                </a:lnSpc>
                <a:spcBef>
                  <a:spcPct val="0"/>
                </a:spcBef>
              </a:pPr>
              <a:r>
                <a:rPr lang="en-US" b="true" sz="4697" spc="-258" strike="noStrike" u="none">
                  <a:solidFill>
                    <a:srgbClr val="F5F5F5"/>
                  </a:solidFill>
                  <a:latin typeface="Work Sans Semi-Bold"/>
                  <a:ea typeface="Work Sans Semi-Bold"/>
                  <a:cs typeface="Work Sans Semi-Bold"/>
                  <a:sym typeface="Work Sans Semi-Bold"/>
                </a:rPr>
                <a:t>Comprendre les bases de Python</a:t>
              </a:r>
            </a:p>
          </p:txBody>
        </p:sp>
        <p:sp>
          <p:nvSpPr>
            <p:cNvPr name="TextBox 7" id="7"/>
            <p:cNvSpPr txBox="true"/>
            <p:nvPr/>
          </p:nvSpPr>
          <p:spPr>
            <a:xfrm rot="0">
              <a:off x="0" y="5089448"/>
              <a:ext cx="14124793" cy="2855150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l" marL="0" indent="0" lvl="0">
                <a:lnSpc>
                  <a:spcPts val="4274"/>
                </a:lnSpc>
              </a:pPr>
              <a:r>
                <a:rPr lang="en-US" sz="3288" spc="-180">
                  <a:solidFill>
                    <a:srgbClr val="F5F5F5"/>
                  </a:solidFill>
                  <a:latin typeface="Work Sans"/>
                  <a:ea typeface="Work Sans"/>
                  <a:cs typeface="Work Sans"/>
                  <a:sym typeface="Work Sans"/>
                </a:rPr>
                <a:t>La fonction print() est essentielle pour </a:t>
              </a:r>
              <a:r>
                <a:rPr lang="en-US" b="true" sz="3288" spc="-180">
                  <a:solidFill>
                    <a:srgbClr val="F5F5F5"/>
                  </a:solidFill>
                  <a:latin typeface="Work Sans Bold"/>
                  <a:ea typeface="Work Sans Bold"/>
                  <a:cs typeface="Work Sans Bold"/>
                  <a:sym typeface="Work Sans Bold"/>
                </a:rPr>
                <a:t>afficher des données</a:t>
              </a:r>
              <a:r>
                <a:rPr lang="en-US" sz="3288" spc="-180">
                  <a:solidFill>
                    <a:srgbClr val="F5F5F5"/>
                  </a:solidFill>
                  <a:latin typeface="Work Sans"/>
                  <a:ea typeface="Work Sans"/>
                  <a:cs typeface="Work Sans"/>
                  <a:sym typeface="Work Sans"/>
                </a:rPr>
                <a:t> et interagir avec le programme. Une pratique régulière des fondamentaux permettra de renforcer vos compétences en programmation Python.</a:t>
              </a:r>
            </a:p>
          </p:txBody>
        </p:sp>
      </p:grpSp>
    </p:spTree>
  </p:cSld>
  <p:clrMapOvr>
    <a:masterClrMapping/>
  </p:clrMapOvr>
</p:sld>
</file>

<file path=ppt/slides/slide2.xml><?xml version="1.0" encoding="utf-8"?>
<p:sld xmlns:p="http://schemas.openxmlformats.org/presentationml/2006/main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666750" y="666750"/>
            <a:ext cx="16954500" cy="8953500"/>
            <a:chOff x="0" y="0"/>
            <a:chExt cx="3299803" cy="1742593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-1"/>
              <a:ext cx="3299803" cy="1742589"/>
            </a:xfrm>
            <a:custGeom>
              <a:avLst/>
              <a:gdLst/>
              <a:ahLst/>
              <a:cxnLst/>
              <a:rect r="r" b="b" t="t" l="l"/>
              <a:pathLst>
                <a:path h="1742589" w="3299803">
                  <a:moveTo>
                    <a:pt x="965120" y="1606278"/>
                  </a:moveTo>
                  <a:cubicBezTo>
                    <a:pt x="983327" y="1585925"/>
                    <a:pt x="1009342" y="1574292"/>
                    <a:pt x="1036650" y="1574292"/>
                  </a:cubicBezTo>
                  <a:lnTo>
                    <a:pt x="3213538" y="1574627"/>
                  </a:lnTo>
                  <a:cubicBezTo>
                    <a:pt x="3236413" y="1574640"/>
                    <a:pt x="3258355" y="1565562"/>
                    <a:pt x="3274534" y="1549391"/>
                  </a:cubicBezTo>
                  <a:cubicBezTo>
                    <a:pt x="3290713" y="1533221"/>
                    <a:pt x="3299803" y="1511284"/>
                    <a:pt x="3299803" y="1488409"/>
                  </a:cubicBezTo>
                  <a:lnTo>
                    <a:pt x="3299803" y="86220"/>
                  </a:lnTo>
                  <a:cubicBezTo>
                    <a:pt x="3299803" y="63353"/>
                    <a:pt x="3290719" y="41423"/>
                    <a:pt x="3274550" y="25254"/>
                  </a:cubicBezTo>
                  <a:cubicBezTo>
                    <a:pt x="3258381" y="9085"/>
                    <a:pt x="3236451" y="1"/>
                    <a:pt x="3213584" y="1"/>
                  </a:cubicBezTo>
                  <a:lnTo>
                    <a:pt x="303022" y="1"/>
                  </a:lnTo>
                  <a:cubicBezTo>
                    <a:pt x="278489" y="0"/>
                    <a:pt x="255117" y="10451"/>
                    <a:pt x="238760" y="28736"/>
                  </a:cubicBezTo>
                  <a:lnTo>
                    <a:pt x="21960" y="271093"/>
                  </a:lnTo>
                  <a:cubicBezTo>
                    <a:pt x="7818" y="286901"/>
                    <a:pt x="0" y="307367"/>
                    <a:pt x="0" y="328577"/>
                  </a:cubicBezTo>
                  <a:lnTo>
                    <a:pt x="0" y="1656376"/>
                  </a:lnTo>
                  <a:cubicBezTo>
                    <a:pt x="4" y="1703991"/>
                    <a:pt x="38604" y="1742588"/>
                    <a:pt x="86219" y="1742588"/>
                  </a:cubicBezTo>
                  <a:lnTo>
                    <a:pt x="804624" y="1742588"/>
                  </a:lnTo>
                  <a:cubicBezTo>
                    <a:pt x="829157" y="1742589"/>
                    <a:pt x="852529" y="1732138"/>
                    <a:pt x="868886" y="1713854"/>
                  </a:cubicBezTo>
                  <a:close/>
                </a:path>
              </a:pathLst>
            </a:custGeom>
            <a:solidFill>
              <a:srgbClr val="2D2D2D"/>
            </a:solidFill>
            <a:ln w="12700">
              <a:solidFill>
                <a:srgbClr val="000000"/>
              </a:solidFill>
            </a:ln>
          </p:spPr>
        </p:sp>
      </p:grpSp>
      <p:grpSp>
        <p:nvGrpSpPr>
          <p:cNvPr name="Group 4" id="4"/>
          <p:cNvGrpSpPr/>
          <p:nvPr/>
        </p:nvGrpSpPr>
        <p:grpSpPr>
          <a:xfrm rot="0">
            <a:off x="1320676" y="2105111"/>
            <a:ext cx="14815800" cy="5650591"/>
            <a:chOff x="0" y="0"/>
            <a:chExt cx="19754400" cy="7534121"/>
          </a:xfrm>
        </p:grpSpPr>
        <p:sp>
          <p:nvSpPr>
            <p:cNvPr name="TextBox 5" id="5"/>
            <p:cNvSpPr txBox="true"/>
            <p:nvPr/>
          </p:nvSpPr>
          <p:spPr>
            <a:xfrm rot="0">
              <a:off x="0" y="190500"/>
              <a:ext cx="19754400" cy="1915207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l" marL="0" indent="0" lvl="0">
                <a:lnSpc>
                  <a:spcPts val="10393"/>
                </a:lnSpc>
              </a:pPr>
              <a:r>
                <a:rPr lang="en-US" b="true" sz="10393" spc="-571" strike="noStrike" u="none">
                  <a:solidFill>
                    <a:srgbClr val="F5F5F5"/>
                  </a:solidFill>
                  <a:latin typeface="Work Sans Semi-Bold"/>
                  <a:ea typeface="Work Sans Semi-Bold"/>
                  <a:cs typeface="Work Sans Semi-Bold"/>
                  <a:sym typeface="Work Sans Semi-Bold"/>
                </a:rPr>
                <a:t>Introduction à print()</a:t>
              </a:r>
            </a:p>
          </p:txBody>
        </p:sp>
        <p:sp>
          <p:nvSpPr>
            <p:cNvPr name="TextBox 6" id="6"/>
            <p:cNvSpPr txBox="true"/>
            <p:nvPr/>
          </p:nvSpPr>
          <p:spPr>
            <a:xfrm rot="0">
              <a:off x="0" y="2624983"/>
              <a:ext cx="19754400" cy="914709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l" marL="0" indent="0" lvl="0">
                <a:lnSpc>
                  <a:spcPts val="5345"/>
                </a:lnSpc>
                <a:spcBef>
                  <a:spcPct val="0"/>
                </a:spcBef>
              </a:pPr>
              <a:r>
                <a:rPr lang="en-US" b="true" sz="4454" spc="-244" strike="noStrike" u="none">
                  <a:solidFill>
                    <a:srgbClr val="F5F5F5"/>
                  </a:solidFill>
                  <a:latin typeface="Work Sans Semi-Bold"/>
                  <a:ea typeface="Work Sans Semi-Bold"/>
                  <a:cs typeface="Work Sans Semi-Bold"/>
                  <a:sym typeface="Work Sans Semi-Bold"/>
                </a:rPr>
                <a:t>Affichez facilement des informations en Python</a:t>
              </a:r>
            </a:p>
          </p:txBody>
        </p:sp>
        <p:sp>
          <p:nvSpPr>
            <p:cNvPr name="TextBox 7" id="7"/>
            <p:cNvSpPr txBox="true"/>
            <p:nvPr/>
          </p:nvSpPr>
          <p:spPr>
            <a:xfrm rot="0">
              <a:off x="0" y="4824029"/>
              <a:ext cx="13487179" cy="2710092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l" marL="0" indent="0" lvl="0">
                <a:lnSpc>
                  <a:spcPts val="4053"/>
                </a:lnSpc>
              </a:pPr>
              <a:r>
                <a:rPr lang="en-US" sz="3118" spc="-171">
                  <a:solidFill>
                    <a:srgbClr val="F5F5F5"/>
                  </a:solidFill>
                  <a:latin typeface="Work Sans"/>
                  <a:ea typeface="Work Sans"/>
                  <a:cs typeface="Work Sans"/>
                  <a:sym typeface="Work Sans"/>
                </a:rPr>
                <a:t>La fonction print() est un outil essentiel en Python, permettant d'</a:t>
              </a:r>
              <a:r>
                <a:rPr lang="en-US" b="true" sz="3118" spc="-171">
                  <a:solidFill>
                    <a:srgbClr val="F5F5F5"/>
                  </a:solidFill>
                  <a:latin typeface="Work Sans Bold"/>
                  <a:ea typeface="Work Sans Bold"/>
                  <a:cs typeface="Work Sans Bold"/>
                  <a:sym typeface="Work Sans Bold"/>
                </a:rPr>
                <a:t>afficher des informations</a:t>
              </a:r>
              <a:r>
                <a:rPr lang="en-US" sz="3118" spc="-171">
                  <a:solidFill>
                    <a:srgbClr val="F5F5F5"/>
                  </a:solidFill>
                  <a:latin typeface="Work Sans"/>
                  <a:ea typeface="Work Sans"/>
                  <a:cs typeface="Work Sans"/>
                  <a:sym typeface="Work Sans"/>
                </a:rPr>
                <a:t> à l'écran, ce qui facilite la communication entre l'utilisateur et le programme.</a:t>
              </a:r>
            </a:p>
          </p:txBody>
        </p:sp>
      </p:grpSp>
    </p:spTree>
  </p:cSld>
  <p:clrMapOvr>
    <a:masterClrMapping/>
  </p:clrMapOvr>
</p:sld>
</file>

<file path=ppt/slides/slide3.xml><?xml version="1.0" encoding="utf-8"?>
<p:sld xmlns:p="http://schemas.openxmlformats.org/presentationml/2006/main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666750" y="666750"/>
            <a:ext cx="16954500" cy="8953500"/>
            <a:chOff x="0" y="0"/>
            <a:chExt cx="3299803" cy="1742593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-1"/>
              <a:ext cx="3299803" cy="1742589"/>
            </a:xfrm>
            <a:custGeom>
              <a:avLst/>
              <a:gdLst/>
              <a:ahLst/>
              <a:cxnLst/>
              <a:rect r="r" b="b" t="t" l="l"/>
              <a:pathLst>
                <a:path h="1742589" w="3299803">
                  <a:moveTo>
                    <a:pt x="965120" y="1606278"/>
                  </a:moveTo>
                  <a:cubicBezTo>
                    <a:pt x="983327" y="1585925"/>
                    <a:pt x="1009342" y="1574292"/>
                    <a:pt x="1036650" y="1574292"/>
                  </a:cubicBezTo>
                  <a:lnTo>
                    <a:pt x="3213538" y="1574627"/>
                  </a:lnTo>
                  <a:cubicBezTo>
                    <a:pt x="3236413" y="1574640"/>
                    <a:pt x="3258355" y="1565562"/>
                    <a:pt x="3274534" y="1549391"/>
                  </a:cubicBezTo>
                  <a:cubicBezTo>
                    <a:pt x="3290713" y="1533221"/>
                    <a:pt x="3299803" y="1511284"/>
                    <a:pt x="3299803" y="1488409"/>
                  </a:cubicBezTo>
                  <a:lnTo>
                    <a:pt x="3299803" y="86220"/>
                  </a:lnTo>
                  <a:cubicBezTo>
                    <a:pt x="3299803" y="63353"/>
                    <a:pt x="3290719" y="41423"/>
                    <a:pt x="3274550" y="25254"/>
                  </a:cubicBezTo>
                  <a:cubicBezTo>
                    <a:pt x="3258381" y="9085"/>
                    <a:pt x="3236451" y="1"/>
                    <a:pt x="3213584" y="1"/>
                  </a:cubicBezTo>
                  <a:lnTo>
                    <a:pt x="303022" y="1"/>
                  </a:lnTo>
                  <a:cubicBezTo>
                    <a:pt x="278489" y="0"/>
                    <a:pt x="255117" y="10451"/>
                    <a:pt x="238760" y="28736"/>
                  </a:cubicBezTo>
                  <a:lnTo>
                    <a:pt x="21960" y="271093"/>
                  </a:lnTo>
                  <a:cubicBezTo>
                    <a:pt x="7818" y="286901"/>
                    <a:pt x="0" y="307367"/>
                    <a:pt x="0" y="328577"/>
                  </a:cubicBezTo>
                  <a:lnTo>
                    <a:pt x="0" y="1656376"/>
                  </a:lnTo>
                  <a:cubicBezTo>
                    <a:pt x="4" y="1703991"/>
                    <a:pt x="38604" y="1742588"/>
                    <a:pt x="86219" y="1742588"/>
                  </a:cubicBezTo>
                  <a:lnTo>
                    <a:pt x="804624" y="1742588"/>
                  </a:lnTo>
                  <a:cubicBezTo>
                    <a:pt x="829157" y="1742589"/>
                    <a:pt x="852529" y="1732138"/>
                    <a:pt x="868886" y="1713854"/>
                  </a:cubicBezTo>
                  <a:close/>
                </a:path>
              </a:pathLst>
            </a:custGeom>
            <a:solidFill>
              <a:srgbClr val="2D2D2D"/>
            </a:solidFill>
            <a:ln w="12700">
              <a:solidFill>
                <a:srgbClr val="000000"/>
              </a:solidFill>
            </a:ln>
          </p:spPr>
        </p:sp>
      </p:grpSp>
      <p:grpSp>
        <p:nvGrpSpPr>
          <p:cNvPr name="Group 4" id="4"/>
          <p:cNvGrpSpPr/>
          <p:nvPr/>
        </p:nvGrpSpPr>
        <p:grpSpPr>
          <a:xfrm rot="0">
            <a:off x="1487580" y="1562100"/>
            <a:ext cx="12388836" cy="6877612"/>
            <a:chOff x="0" y="0"/>
            <a:chExt cx="16518448" cy="9170149"/>
          </a:xfrm>
        </p:grpSpPr>
        <p:sp>
          <p:nvSpPr>
            <p:cNvPr name="TextBox 5" id="5"/>
            <p:cNvSpPr txBox="true"/>
            <p:nvPr/>
          </p:nvSpPr>
          <p:spPr>
            <a:xfrm rot="0">
              <a:off x="0" y="190500"/>
              <a:ext cx="16518448" cy="1927222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l" marL="0" indent="0" lvl="0">
                <a:lnSpc>
                  <a:spcPts val="10453"/>
                </a:lnSpc>
              </a:pPr>
              <a:r>
                <a:rPr lang="en-US" b="true" sz="10453" spc="-574" strike="noStrike" u="none">
                  <a:solidFill>
                    <a:srgbClr val="F5F5F5"/>
                  </a:solidFill>
                  <a:latin typeface="Work Sans Semi-Bold"/>
                  <a:ea typeface="Work Sans Semi-Bold"/>
                  <a:cs typeface="Work Sans Semi-Bold"/>
                  <a:sym typeface="Work Sans Semi-Bold"/>
                </a:rPr>
                <a:t>Syntaxe de print()</a:t>
              </a:r>
            </a:p>
          </p:txBody>
        </p:sp>
        <p:sp>
          <p:nvSpPr>
            <p:cNvPr name="TextBox 6" id="6"/>
            <p:cNvSpPr txBox="true"/>
            <p:nvPr/>
          </p:nvSpPr>
          <p:spPr>
            <a:xfrm rot="0">
              <a:off x="0" y="2640015"/>
              <a:ext cx="16518448" cy="1830222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l" marL="0" indent="0" lvl="0">
                <a:lnSpc>
                  <a:spcPts val="5375"/>
                </a:lnSpc>
                <a:spcBef>
                  <a:spcPct val="0"/>
                </a:spcBef>
              </a:pPr>
              <a:r>
                <a:rPr lang="en-US" b="true" sz="4479" spc="-246" strike="noStrike" u="none">
                  <a:solidFill>
                    <a:srgbClr val="F5F5F5"/>
                  </a:solidFill>
                  <a:latin typeface="Work Sans Semi-Bold"/>
                  <a:ea typeface="Work Sans Semi-Bold"/>
                  <a:cs typeface="Work Sans Semi-Bold"/>
                  <a:sym typeface="Work Sans Semi-Bold"/>
                </a:rPr>
                <a:t>Comprendre comment utiliser print() correctement</a:t>
              </a:r>
            </a:p>
          </p:txBody>
        </p:sp>
        <p:sp>
          <p:nvSpPr>
            <p:cNvPr name="TextBox 7" id="7"/>
            <p:cNvSpPr txBox="true"/>
            <p:nvPr/>
          </p:nvSpPr>
          <p:spPr>
            <a:xfrm rot="0">
              <a:off x="0" y="5771700"/>
              <a:ext cx="11277855" cy="3398449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l" marL="0" indent="0" lvl="0">
                <a:lnSpc>
                  <a:spcPts val="4076"/>
                </a:lnSpc>
              </a:pPr>
              <a:r>
                <a:rPr lang="en-US" sz="3135" spc="-172">
                  <a:solidFill>
                    <a:srgbClr val="F5F5F5"/>
                  </a:solidFill>
                  <a:latin typeface="Work Sans"/>
                  <a:ea typeface="Work Sans"/>
                  <a:cs typeface="Work Sans"/>
                  <a:sym typeface="Work Sans"/>
                </a:rPr>
                <a:t>La syntaxe de la fonction print() est essentielle pour afficher des informations. Utilisez toujours le format : print(ce_que_vous_voulez_afficher) pour éviter les erreurs et assurer un affichage correct.</a:t>
              </a:r>
            </a:p>
          </p:txBody>
        </p:sp>
      </p:grpSp>
    </p:spTree>
  </p:cSld>
  <p:clrMapOvr>
    <a:masterClrMapping/>
  </p:clrMapOvr>
</p:sld>
</file>

<file path=ppt/slides/slide4.xml><?xml version="1.0" encoding="utf-8"?>
<p:sld xmlns:p="http://schemas.openxmlformats.org/presentationml/2006/main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666750" y="666750"/>
            <a:ext cx="16954500" cy="8953500"/>
            <a:chOff x="0" y="0"/>
            <a:chExt cx="3299803" cy="1742593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-1"/>
              <a:ext cx="3299803" cy="1742589"/>
            </a:xfrm>
            <a:custGeom>
              <a:avLst/>
              <a:gdLst/>
              <a:ahLst/>
              <a:cxnLst/>
              <a:rect r="r" b="b" t="t" l="l"/>
              <a:pathLst>
                <a:path h="1742589" w="3299803">
                  <a:moveTo>
                    <a:pt x="965120" y="1606278"/>
                  </a:moveTo>
                  <a:cubicBezTo>
                    <a:pt x="983327" y="1585925"/>
                    <a:pt x="1009342" y="1574292"/>
                    <a:pt x="1036650" y="1574292"/>
                  </a:cubicBezTo>
                  <a:lnTo>
                    <a:pt x="3213538" y="1574627"/>
                  </a:lnTo>
                  <a:cubicBezTo>
                    <a:pt x="3236413" y="1574640"/>
                    <a:pt x="3258355" y="1565562"/>
                    <a:pt x="3274534" y="1549391"/>
                  </a:cubicBezTo>
                  <a:cubicBezTo>
                    <a:pt x="3290713" y="1533221"/>
                    <a:pt x="3299803" y="1511284"/>
                    <a:pt x="3299803" y="1488409"/>
                  </a:cubicBezTo>
                  <a:lnTo>
                    <a:pt x="3299803" y="86220"/>
                  </a:lnTo>
                  <a:cubicBezTo>
                    <a:pt x="3299803" y="63353"/>
                    <a:pt x="3290719" y="41423"/>
                    <a:pt x="3274550" y="25254"/>
                  </a:cubicBezTo>
                  <a:cubicBezTo>
                    <a:pt x="3258381" y="9085"/>
                    <a:pt x="3236451" y="1"/>
                    <a:pt x="3213584" y="1"/>
                  </a:cubicBezTo>
                  <a:lnTo>
                    <a:pt x="303022" y="1"/>
                  </a:lnTo>
                  <a:cubicBezTo>
                    <a:pt x="278489" y="0"/>
                    <a:pt x="255117" y="10451"/>
                    <a:pt x="238760" y="28736"/>
                  </a:cubicBezTo>
                  <a:lnTo>
                    <a:pt x="21960" y="271093"/>
                  </a:lnTo>
                  <a:cubicBezTo>
                    <a:pt x="7818" y="286901"/>
                    <a:pt x="0" y="307367"/>
                    <a:pt x="0" y="328577"/>
                  </a:cubicBezTo>
                  <a:lnTo>
                    <a:pt x="0" y="1656376"/>
                  </a:lnTo>
                  <a:cubicBezTo>
                    <a:pt x="4" y="1703991"/>
                    <a:pt x="38604" y="1742588"/>
                    <a:pt x="86219" y="1742588"/>
                  </a:cubicBezTo>
                  <a:lnTo>
                    <a:pt x="804624" y="1742588"/>
                  </a:lnTo>
                  <a:cubicBezTo>
                    <a:pt x="829157" y="1742589"/>
                    <a:pt x="852529" y="1732138"/>
                    <a:pt x="868886" y="1713854"/>
                  </a:cubicBezTo>
                  <a:close/>
                </a:path>
              </a:pathLst>
            </a:custGeom>
            <a:solidFill>
              <a:srgbClr val="2D2D2D"/>
            </a:solidFill>
            <a:ln w="12700">
              <a:solidFill>
                <a:srgbClr val="000000"/>
              </a:solidFill>
            </a:ln>
          </p:spPr>
        </p:sp>
      </p:grpSp>
      <p:grpSp>
        <p:nvGrpSpPr>
          <p:cNvPr name="Group 4" id="4"/>
          <p:cNvGrpSpPr/>
          <p:nvPr/>
        </p:nvGrpSpPr>
        <p:grpSpPr>
          <a:xfrm rot="0">
            <a:off x="2105025" y="1562100"/>
            <a:ext cx="11659326" cy="6565562"/>
            <a:chOff x="0" y="0"/>
            <a:chExt cx="15545768" cy="8754083"/>
          </a:xfrm>
        </p:grpSpPr>
        <p:sp>
          <p:nvSpPr>
            <p:cNvPr name="TextBox 5" id="5"/>
            <p:cNvSpPr txBox="true"/>
            <p:nvPr/>
          </p:nvSpPr>
          <p:spPr>
            <a:xfrm rot="0">
              <a:off x="0" y="180975"/>
              <a:ext cx="15545768" cy="1892129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l" marL="0" indent="0" lvl="0">
                <a:lnSpc>
                  <a:spcPts val="10232"/>
                </a:lnSpc>
              </a:pPr>
              <a:r>
                <a:rPr lang="en-US" b="true" sz="10232" spc="-562" strike="noStrike" u="none">
                  <a:solidFill>
                    <a:srgbClr val="F5F5F5"/>
                  </a:solidFill>
                  <a:latin typeface="Work Sans Semi-Bold"/>
                  <a:ea typeface="Work Sans Semi-Bold"/>
                  <a:cs typeface="Work Sans Semi-Bold"/>
                  <a:sym typeface="Work Sans Semi-Bold"/>
                </a:rPr>
                <a:t>Afficher du texte</a:t>
              </a:r>
            </a:p>
          </p:txBody>
        </p:sp>
        <p:sp>
          <p:nvSpPr>
            <p:cNvPr name="TextBox 6" id="6"/>
            <p:cNvSpPr txBox="true"/>
            <p:nvPr/>
          </p:nvSpPr>
          <p:spPr>
            <a:xfrm rot="0">
              <a:off x="0" y="2584192"/>
              <a:ext cx="15545768" cy="900694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l" marL="0" indent="0" lvl="0">
                <a:lnSpc>
                  <a:spcPts val="5262"/>
                </a:lnSpc>
                <a:spcBef>
                  <a:spcPct val="0"/>
                </a:spcBef>
              </a:pPr>
              <a:r>
                <a:rPr lang="en-US" b="true" sz="4385" spc="-241" strike="noStrike" u="none">
                  <a:solidFill>
                    <a:srgbClr val="F5F5F5"/>
                  </a:solidFill>
                  <a:latin typeface="Work Sans Semi-Bold"/>
                  <a:ea typeface="Work Sans Semi-Bold"/>
                  <a:cs typeface="Work Sans Semi-Bold"/>
                  <a:sym typeface="Work Sans Semi-Bold"/>
                </a:rPr>
                <a:t>Nécessité des guillemets dans print()</a:t>
              </a:r>
            </a:p>
          </p:txBody>
        </p:sp>
        <p:sp>
          <p:nvSpPr>
            <p:cNvPr name="TextBox 7" id="7"/>
            <p:cNvSpPr txBox="true"/>
            <p:nvPr/>
          </p:nvSpPr>
          <p:spPr>
            <a:xfrm rot="0">
              <a:off x="0" y="4758125"/>
              <a:ext cx="10613765" cy="3995957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l" marL="0" indent="0" lvl="0">
                <a:lnSpc>
                  <a:spcPts val="3990"/>
                </a:lnSpc>
              </a:pPr>
              <a:r>
                <a:rPr lang="en-US" sz="3069" spc="-168">
                  <a:solidFill>
                    <a:srgbClr val="F5F5F5"/>
                  </a:solidFill>
                  <a:latin typeface="Work Sans"/>
                  <a:ea typeface="Work Sans"/>
                  <a:cs typeface="Work Sans"/>
                  <a:sym typeface="Work Sans"/>
                </a:rPr>
                <a:t>Dans Python, pour afficher du texte, il est crucial d'entourer les chaînes de caractères de </a:t>
              </a:r>
              <a:r>
                <a:rPr lang="en-US" b="true" sz="3069" spc="-168">
                  <a:solidFill>
                    <a:srgbClr val="F5F5F5"/>
                  </a:solidFill>
                  <a:latin typeface="Work Sans Bold"/>
                  <a:ea typeface="Work Sans Bold"/>
                  <a:cs typeface="Work Sans Bold"/>
                  <a:sym typeface="Work Sans Bold"/>
                </a:rPr>
                <a:t>guillemets</a:t>
              </a:r>
              <a:r>
                <a:rPr lang="en-US" sz="3069" spc="-168">
                  <a:solidFill>
                    <a:srgbClr val="F5F5F5"/>
                  </a:solidFill>
                  <a:latin typeface="Work Sans"/>
                  <a:ea typeface="Work Sans"/>
                  <a:cs typeface="Work Sans"/>
                  <a:sym typeface="Work Sans"/>
                </a:rPr>
                <a:t> simples ou doubles. Par exemple, print("Bonjour, monde !") fonctionne, tandis que print(Bonjour, monde !) provoque une erreur.</a:t>
              </a:r>
            </a:p>
          </p:txBody>
        </p:sp>
      </p:grpSp>
    </p:spTree>
  </p:cSld>
  <p:clrMapOvr>
    <a:masterClrMapping/>
  </p:clrMapOvr>
</p:sld>
</file>

<file path=ppt/slides/slide5.xml><?xml version="1.0" encoding="utf-8"?>
<p:sld xmlns:p="http://schemas.openxmlformats.org/presentationml/2006/main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666750" y="666750"/>
            <a:ext cx="16954500" cy="8953500"/>
            <a:chOff x="0" y="0"/>
            <a:chExt cx="3299803" cy="1742593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-1"/>
              <a:ext cx="3299803" cy="1742589"/>
            </a:xfrm>
            <a:custGeom>
              <a:avLst/>
              <a:gdLst/>
              <a:ahLst/>
              <a:cxnLst/>
              <a:rect r="r" b="b" t="t" l="l"/>
              <a:pathLst>
                <a:path h="1742589" w="3299803">
                  <a:moveTo>
                    <a:pt x="965120" y="1606278"/>
                  </a:moveTo>
                  <a:cubicBezTo>
                    <a:pt x="983327" y="1585925"/>
                    <a:pt x="1009342" y="1574292"/>
                    <a:pt x="1036650" y="1574292"/>
                  </a:cubicBezTo>
                  <a:lnTo>
                    <a:pt x="3213538" y="1574627"/>
                  </a:lnTo>
                  <a:cubicBezTo>
                    <a:pt x="3236413" y="1574640"/>
                    <a:pt x="3258355" y="1565562"/>
                    <a:pt x="3274534" y="1549391"/>
                  </a:cubicBezTo>
                  <a:cubicBezTo>
                    <a:pt x="3290713" y="1533221"/>
                    <a:pt x="3299803" y="1511284"/>
                    <a:pt x="3299803" y="1488409"/>
                  </a:cubicBezTo>
                  <a:lnTo>
                    <a:pt x="3299803" y="86220"/>
                  </a:lnTo>
                  <a:cubicBezTo>
                    <a:pt x="3299803" y="63353"/>
                    <a:pt x="3290719" y="41423"/>
                    <a:pt x="3274550" y="25254"/>
                  </a:cubicBezTo>
                  <a:cubicBezTo>
                    <a:pt x="3258381" y="9085"/>
                    <a:pt x="3236451" y="1"/>
                    <a:pt x="3213584" y="1"/>
                  </a:cubicBezTo>
                  <a:lnTo>
                    <a:pt x="303022" y="1"/>
                  </a:lnTo>
                  <a:cubicBezTo>
                    <a:pt x="278489" y="0"/>
                    <a:pt x="255117" y="10451"/>
                    <a:pt x="238760" y="28736"/>
                  </a:cubicBezTo>
                  <a:lnTo>
                    <a:pt x="21960" y="271093"/>
                  </a:lnTo>
                  <a:cubicBezTo>
                    <a:pt x="7818" y="286901"/>
                    <a:pt x="0" y="307367"/>
                    <a:pt x="0" y="328577"/>
                  </a:cubicBezTo>
                  <a:lnTo>
                    <a:pt x="0" y="1656376"/>
                  </a:lnTo>
                  <a:cubicBezTo>
                    <a:pt x="4" y="1703991"/>
                    <a:pt x="38604" y="1742588"/>
                    <a:pt x="86219" y="1742588"/>
                  </a:cubicBezTo>
                  <a:lnTo>
                    <a:pt x="804624" y="1742588"/>
                  </a:lnTo>
                  <a:cubicBezTo>
                    <a:pt x="829157" y="1742589"/>
                    <a:pt x="852529" y="1732138"/>
                    <a:pt x="868886" y="1713854"/>
                  </a:cubicBezTo>
                  <a:close/>
                </a:path>
              </a:pathLst>
            </a:custGeom>
            <a:solidFill>
              <a:srgbClr val="2D2D2D"/>
            </a:solidFill>
            <a:ln w="12700">
              <a:solidFill>
                <a:srgbClr val="000000"/>
              </a:solidFill>
            </a:ln>
          </p:spPr>
        </p:sp>
      </p:grpSp>
      <p:grpSp>
        <p:nvGrpSpPr>
          <p:cNvPr name="Group 4" id="4"/>
          <p:cNvGrpSpPr/>
          <p:nvPr/>
        </p:nvGrpSpPr>
        <p:grpSpPr>
          <a:xfrm rot="0">
            <a:off x="2105025" y="1562100"/>
            <a:ext cx="14800514" cy="6172789"/>
            <a:chOff x="0" y="0"/>
            <a:chExt cx="19734018" cy="8230386"/>
          </a:xfrm>
        </p:grpSpPr>
        <p:sp>
          <p:nvSpPr>
            <p:cNvPr name="TextBox 5" id="5"/>
            <p:cNvSpPr txBox="true"/>
            <p:nvPr/>
          </p:nvSpPr>
          <p:spPr>
            <a:xfrm rot="0">
              <a:off x="0" y="209550"/>
              <a:ext cx="19734018" cy="2090756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l" marL="0" indent="0" lvl="0">
                <a:lnSpc>
                  <a:spcPts val="11354"/>
                </a:lnSpc>
              </a:pPr>
              <a:r>
                <a:rPr lang="en-US" b="true" sz="11354" spc="-624" strike="noStrike" u="none">
                  <a:solidFill>
                    <a:srgbClr val="F5F5F5"/>
                  </a:solidFill>
                  <a:latin typeface="Work Sans Semi-Bold"/>
                  <a:ea typeface="Work Sans Semi-Bold"/>
                  <a:cs typeface="Work Sans Semi-Bold"/>
                  <a:sym typeface="Work Sans Semi-Bold"/>
                </a:rPr>
                <a:t>Afficher des nombres</a:t>
              </a:r>
            </a:p>
          </p:txBody>
        </p:sp>
        <p:sp>
          <p:nvSpPr>
            <p:cNvPr name="TextBox 6" id="6"/>
            <p:cNvSpPr txBox="true"/>
            <p:nvPr/>
          </p:nvSpPr>
          <p:spPr>
            <a:xfrm rot="0">
              <a:off x="0" y="2868450"/>
              <a:ext cx="19734018" cy="998361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l" marL="0" indent="0" lvl="0">
                <a:lnSpc>
                  <a:spcPts val="5839"/>
                </a:lnSpc>
                <a:spcBef>
                  <a:spcPct val="0"/>
                </a:spcBef>
              </a:pPr>
              <a:r>
                <a:rPr lang="en-US" b="true" sz="4866" spc="-267" strike="noStrike" u="none">
                  <a:solidFill>
                    <a:srgbClr val="F5F5F5"/>
                  </a:solidFill>
                  <a:latin typeface="Work Sans Semi-Bold"/>
                  <a:ea typeface="Work Sans Semi-Bold"/>
                  <a:cs typeface="Work Sans Semi-Bold"/>
                  <a:sym typeface="Work Sans Semi-Bold"/>
                </a:rPr>
                <a:t>Pas de guillemets autour des chiffres</a:t>
              </a:r>
            </a:p>
          </p:txBody>
        </p:sp>
        <p:sp>
          <p:nvSpPr>
            <p:cNvPr name="TextBox 7" id="7"/>
            <p:cNvSpPr txBox="true"/>
            <p:nvPr/>
          </p:nvSpPr>
          <p:spPr>
            <a:xfrm rot="0">
              <a:off x="0" y="5274242"/>
              <a:ext cx="13473263" cy="2956144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l" marL="0" indent="0" lvl="0">
                <a:lnSpc>
                  <a:spcPts val="4428"/>
                </a:lnSpc>
              </a:pPr>
              <a:r>
                <a:rPr lang="en-US" sz="3406" spc="-187">
                  <a:solidFill>
                    <a:srgbClr val="F5F5F5"/>
                  </a:solidFill>
                  <a:latin typeface="Work Sans"/>
                  <a:ea typeface="Work Sans"/>
                  <a:cs typeface="Work Sans"/>
                  <a:sym typeface="Work Sans"/>
                </a:rPr>
                <a:t>Dans Python, les nombres doivent être affichés sans guillemets. Par exemple, print(5 + 3) affiche le résultat de la somme, qui est </a:t>
              </a:r>
              <a:r>
                <a:rPr lang="en-US" b="true" sz="3406" spc="-187">
                  <a:solidFill>
                    <a:srgbClr val="F5F5F5"/>
                  </a:solidFill>
                  <a:latin typeface="Work Sans Bold"/>
                  <a:ea typeface="Work Sans Bold"/>
                  <a:cs typeface="Work Sans Bold"/>
                  <a:sym typeface="Work Sans Bold"/>
                </a:rPr>
                <a:t>8</a:t>
              </a:r>
              <a:r>
                <a:rPr lang="en-US" sz="3406" spc="-187">
                  <a:solidFill>
                    <a:srgbClr val="F5F5F5"/>
                  </a:solidFill>
                  <a:latin typeface="Work Sans"/>
                  <a:ea typeface="Work Sans"/>
                  <a:cs typeface="Work Sans"/>
                  <a:sym typeface="Work Sans"/>
                </a:rPr>
                <a:t>, directement à l'écran.</a:t>
              </a:r>
            </a:p>
          </p:txBody>
        </p:sp>
      </p:grpSp>
    </p:spTree>
  </p:cSld>
  <p:clrMapOvr>
    <a:masterClrMapping/>
  </p:clrMapOvr>
</p:sld>
</file>

<file path=ppt/slides/slide6.xml><?xml version="1.0" encoding="utf-8"?>
<p:sld xmlns:p="http://schemas.openxmlformats.org/presentationml/2006/main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666750" y="666750"/>
            <a:ext cx="16954500" cy="8953500"/>
            <a:chOff x="0" y="0"/>
            <a:chExt cx="3299803" cy="1742593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-1"/>
              <a:ext cx="3299803" cy="1742589"/>
            </a:xfrm>
            <a:custGeom>
              <a:avLst/>
              <a:gdLst/>
              <a:ahLst/>
              <a:cxnLst/>
              <a:rect r="r" b="b" t="t" l="l"/>
              <a:pathLst>
                <a:path h="1742589" w="3299803">
                  <a:moveTo>
                    <a:pt x="965120" y="1606278"/>
                  </a:moveTo>
                  <a:cubicBezTo>
                    <a:pt x="983327" y="1585925"/>
                    <a:pt x="1009342" y="1574292"/>
                    <a:pt x="1036650" y="1574292"/>
                  </a:cubicBezTo>
                  <a:lnTo>
                    <a:pt x="3213538" y="1574627"/>
                  </a:lnTo>
                  <a:cubicBezTo>
                    <a:pt x="3236413" y="1574640"/>
                    <a:pt x="3258355" y="1565562"/>
                    <a:pt x="3274534" y="1549391"/>
                  </a:cubicBezTo>
                  <a:cubicBezTo>
                    <a:pt x="3290713" y="1533221"/>
                    <a:pt x="3299803" y="1511284"/>
                    <a:pt x="3299803" y="1488409"/>
                  </a:cubicBezTo>
                  <a:lnTo>
                    <a:pt x="3299803" y="86220"/>
                  </a:lnTo>
                  <a:cubicBezTo>
                    <a:pt x="3299803" y="63353"/>
                    <a:pt x="3290719" y="41423"/>
                    <a:pt x="3274550" y="25254"/>
                  </a:cubicBezTo>
                  <a:cubicBezTo>
                    <a:pt x="3258381" y="9085"/>
                    <a:pt x="3236451" y="1"/>
                    <a:pt x="3213584" y="1"/>
                  </a:cubicBezTo>
                  <a:lnTo>
                    <a:pt x="303022" y="1"/>
                  </a:lnTo>
                  <a:cubicBezTo>
                    <a:pt x="278489" y="0"/>
                    <a:pt x="255117" y="10451"/>
                    <a:pt x="238760" y="28736"/>
                  </a:cubicBezTo>
                  <a:lnTo>
                    <a:pt x="21960" y="271093"/>
                  </a:lnTo>
                  <a:cubicBezTo>
                    <a:pt x="7818" y="286901"/>
                    <a:pt x="0" y="307367"/>
                    <a:pt x="0" y="328577"/>
                  </a:cubicBezTo>
                  <a:lnTo>
                    <a:pt x="0" y="1656376"/>
                  </a:lnTo>
                  <a:cubicBezTo>
                    <a:pt x="4" y="1703991"/>
                    <a:pt x="38604" y="1742588"/>
                    <a:pt x="86219" y="1742588"/>
                  </a:cubicBezTo>
                  <a:lnTo>
                    <a:pt x="804624" y="1742588"/>
                  </a:lnTo>
                  <a:cubicBezTo>
                    <a:pt x="829157" y="1742589"/>
                    <a:pt x="852529" y="1732138"/>
                    <a:pt x="868886" y="1713854"/>
                  </a:cubicBezTo>
                  <a:close/>
                </a:path>
              </a:pathLst>
            </a:custGeom>
            <a:solidFill>
              <a:srgbClr val="2D2D2D"/>
            </a:solidFill>
            <a:ln w="12700">
              <a:solidFill>
                <a:srgbClr val="000000"/>
              </a:solidFill>
            </a:ln>
          </p:spPr>
        </p:sp>
      </p:grpSp>
      <p:grpSp>
        <p:nvGrpSpPr>
          <p:cNvPr name="Group 4" id="4"/>
          <p:cNvGrpSpPr/>
          <p:nvPr/>
        </p:nvGrpSpPr>
        <p:grpSpPr>
          <a:xfrm rot="0">
            <a:off x="2105025" y="1562100"/>
            <a:ext cx="12267064" cy="6826056"/>
            <a:chOff x="0" y="0"/>
            <a:chExt cx="16356086" cy="9101407"/>
          </a:xfrm>
        </p:grpSpPr>
        <p:sp>
          <p:nvSpPr>
            <p:cNvPr name="TextBox 5" id="5"/>
            <p:cNvSpPr txBox="true"/>
            <p:nvPr/>
          </p:nvSpPr>
          <p:spPr>
            <a:xfrm rot="0">
              <a:off x="0" y="180975"/>
              <a:ext cx="16356086" cy="3600974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l" marL="0" indent="0" lvl="0">
                <a:lnSpc>
                  <a:spcPts val="10185"/>
                </a:lnSpc>
              </a:pPr>
              <a:r>
                <a:rPr lang="en-US" b="true" sz="10185" spc="-560" strike="noStrike" u="none">
                  <a:solidFill>
                    <a:srgbClr val="F5F5F5"/>
                  </a:solidFill>
                  <a:latin typeface="Work Sans Semi-Bold"/>
                  <a:ea typeface="Work Sans Semi-Bold"/>
                  <a:cs typeface="Work Sans Semi-Bold"/>
                  <a:sym typeface="Work Sans Semi-Bold"/>
                </a:rPr>
                <a:t>Introduction aux variables</a:t>
              </a:r>
            </a:p>
          </p:txBody>
        </p:sp>
        <p:sp>
          <p:nvSpPr>
            <p:cNvPr name="TextBox 6" id="6"/>
            <p:cNvSpPr txBox="true"/>
            <p:nvPr/>
          </p:nvSpPr>
          <p:spPr>
            <a:xfrm rot="0">
              <a:off x="0" y="4290610"/>
              <a:ext cx="16356086" cy="896540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l" marL="0" indent="0" lvl="0">
                <a:lnSpc>
                  <a:spcPts val="5238"/>
                </a:lnSpc>
                <a:spcBef>
                  <a:spcPct val="0"/>
                </a:spcBef>
              </a:pPr>
              <a:r>
                <a:rPr lang="en-US" b="true" sz="4365" spc="-240" strike="noStrike" u="none">
                  <a:solidFill>
                    <a:srgbClr val="F5F5F5"/>
                  </a:solidFill>
                  <a:latin typeface="Work Sans Semi-Bold"/>
                  <a:ea typeface="Work Sans Semi-Bold"/>
                  <a:cs typeface="Work Sans Semi-Bold"/>
                  <a:sym typeface="Work Sans Semi-Bold"/>
                </a:rPr>
                <a:t>Comprendre les "boîtes" en Python</a:t>
              </a:r>
            </a:p>
          </p:txBody>
        </p:sp>
        <p:sp>
          <p:nvSpPr>
            <p:cNvPr name="TextBox 7" id="7"/>
            <p:cNvSpPr txBox="true"/>
            <p:nvPr/>
          </p:nvSpPr>
          <p:spPr>
            <a:xfrm rot="0">
              <a:off x="0" y="6454279"/>
              <a:ext cx="11167004" cy="2647128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l" marL="0" indent="0" lvl="0">
                <a:lnSpc>
                  <a:spcPts val="3972"/>
                </a:lnSpc>
              </a:pPr>
              <a:r>
                <a:rPr lang="en-US" sz="3055" spc="-168">
                  <a:solidFill>
                    <a:srgbClr val="F5F5F5"/>
                  </a:solidFill>
                  <a:latin typeface="Work Sans"/>
                  <a:ea typeface="Work Sans"/>
                  <a:cs typeface="Work Sans"/>
                  <a:sym typeface="Work Sans"/>
                </a:rPr>
                <a:t>En Python, les variables sont essentielles pour stocker des informations. Par exemple, on peut définir une variable comme </a:t>
              </a:r>
              <a:r>
                <a:rPr lang="en-US" b="true" sz="3055" spc="-168">
                  <a:solidFill>
                    <a:srgbClr val="F5F5F5"/>
                  </a:solidFill>
                  <a:latin typeface="Work Sans Bold"/>
                  <a:ea typeface="Work Sans Bold"/>
                  <a:cs typeface="Work Sans Bold"/>
                  <a:sym typeface="Work Sans Bold"/>
                </a:rPr>
                <a:t>animal = "chat"</a:t>
              </a:r>
              <a:r>
                <a:rPr lang="en-US" sz="3055" spc="-168">
                  <a:solidFill>
                    <a:srgbClr val="F5F5F5"/>
                  </a:solidFill>
                  <a:latin typeface="Work Sans"/>
                  <a:ea typeface="Work Sans"/>
                  <a:cs typeface="Work Sans"/>
                  <a:sym typeface="Work Sans"/>
                </a:rPr>
                <a:t> et l'afficher avec print(animal).</a:t>
              </a:r>
            </a:p>
          </p:txBody>
        </p:sp>
      </p:grpSp>
    </p:spTree>
  </p:cSld>
  <p:clrMapOvr>
    <a:masterClrMapping/>
  </p:clrMapOvr>
</p:sld>
</file>

<file path=ppt/slides/slide7.xml><?xml version="1.0" encoding="utf-8"?>
<p:sld xmlns:p="http://schemas.openxmlformats.org/presentationml/2006/main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666750" y="666750"/>
            <a:ext cx="16954500" cy="8953500"/>
            <a:chOff x="0" y="0"/>
            <a:chExt cx="3299803" cy="1742593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-1"/>
              <a:ext cx="3299803" cy="1742589"/>
            </a:xfrm>
            <a:custGeom>
              <a:avLst/>
              <a:gdLst/>
              <a:ahLst/>
              <a:cxnLst/>
              <a:rect r="r" b="b" t="t" l="l"/>
              <a:pathLst>
                <a:path h="1742589" w="3299803">
                  <a:moveTo>
                    <a:pt x="965120" y="1606278"/>
                  </a:moveTo>
                  <a:cubicBezTo>
                    <a:pt x="983327" y="1585925"/>
                    <a:pt x="1009342" y="1574292"/>
                    <a:pt x="1036650" y="1574292"/>
                  </a:cubicBezTo>
                  <a:lnTo>
                    <a:pt x="3213538" y="1574627"/>
                  </a:lnTo>
                  <a:cubicBezTo>
                    <a:pt x="3236413" y="1574640"/>
                    <a:pt x="3258355" y="1565562"/>
                    <a:pt x="3274534" y="1549391"/>
                  </a:cubicBezTo>
                  <a:cubicBezTo>
                    <a:pt x="3290713" y="1533221"/>
                    <a:pt x="3299803" y="1511284"/>
                    <a:pt x="3299803" y="1488409"/>
                  </a:cubicBezTo>
                  <a:lnTo>
                    <a:pt x="3299803" y="86220"/>
                  </a:lnTo>
                  <a:cubicBezTo>
                    <a:pt x="3299803" y="63353"/>
                    <a:pt x="3290719" y="41423"/>
                    <a:pt x="3274550" y="25254"/>
                  </a:cubicBezTo>
                  <a:cubicBezTo>
                    <a:pt x="3258381" y="9085"/>
                    <a:pt x="3236451" y="1"/>
                    <a:pt x="3213584" y="1"/>
                  </a:cubicBezTo>
                  <a:lnTo>
                    <a:pt x="303022" y="1"/>
                  </a:lnTo>
                  <a:cubicBezTo>
                    <a:pt x="278489" y="0"/>
                    <a:pt x="255117" y="10451"/>
                    <a:pt x="238760" y="28736"/>
                  </a:cubicBezTo>
                  <a:lnTo>
                    <a:pt x="21960" y="271093"/>
                  </a:lnTo>
                  <a:cubicBezTo>
                    <a:pt x="7818" y="286901"/>
                    <a:pt x="0" y="307367"/>
                    <a:pt x="0" y="328577"/>
                  </a:cubicBezTo>
                  <a:lnTo>
                    <a:pt x="0" y="1656376"/>
                  </a:lnTo>
                  <a:cubicBezTo>
                    <a:pt x="4" y="1703991"/>
                    <a:pt x="38604" y="1742588"/>
                    <a:pt x="86219" y="1742588"/>
                  </a:cubicBezTo>
                  <a:lnTo>
                    <a:pt x="804624" y="1742588"/>
                  </a:lnTo>
                  <a:cubicBezTo>
                    <a:pt x="829157" y="1742589"/>
                    <a:pt x="852529" y="1732138"/>
                    <a:pt x="868886" y="1713854"/>
                  </a:cubicBezTo>
                  <a:close/>
                </a:path>
              </a:pathLst>
            </a:custGeom>
            <a:solidFill>
              <a:srgbClr val="2D2D2D"/>
            </a:solidFill>
            <a:ln w="12700">
              <a:solidFill>
                <a:srgbClr val="000000"/>
              </a:solidFill>
            </a:ln>
          </p:spPr>
        </p:sp>
      </p:grpSp>
      <p:grpSp>
        <p:nvGrpSpPr>
          <p:cNvPr name="Group 4" id="4"/>
          <p:cNvGrpSpPr/>
          <p:nvPr/>
        </p:nvGrpSpPr>
        <p:grpSpPr>
          <a:xfrm rot="0">
            <a:off x="2105025" y="1562100"/>
            <a:ext cx="18008621" cy="6175914"/>
            <a:chOff x="0" y="0"/>
            <a:chExt cx="24011494" cy="8234552"/>
          </a:xfrm>
        </p:grpSpPr>
        <p:sp>
          <p:nvSpPr>
            <p:cNvPr name="TextBox 5" id="5"/>
            <p:cNvSpPr txBox="true"/>
            <p:nvPr/>
          </p:nvSpPr>
          <p:spPr>
            <a:xfrm rot="0">
              <a:off x="0" y="209550"/>
              <a:ext cx="24011494" cy="2091920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l" marL="0" indent="0" lvl="0">
                <a:lnSpc>
                  <a:spcPts val="11360"/>
                </a:lnSpc>
              </a:pPr>
              <a:r>
                <a:rPr lang="en-US" b="true" sz="11360" spc="-624" strike="noStrike" u="none">
                  <a:solidFill>
                    <a:srgbClr val="F5F5F5"/>
                  </a:solidFill>
                  <a:latin typeface="Work Sans Semi-Bold"/>
                  <a:ea typeface="Work Sans Semi-Bold"/>
                  <a:cs typeface="Work Sans Semi-Bold"/>
                  <a:sym typeface="Work Sans Semi-Bold"/>
                </a:rPr>
                <a:t>Combiner texte et variables</a:t>
              </a:r>
            </a:p>
          </p:txBody>
        </p:sp>
        <p:sp>
          <p:nvSpPr>
            <p:cNvPr name="TextBox 6" id="6"/>
            <p:cNvSpPr txBox="true"/>
            <p:nvPr/>
          </p:nvSpPr>
          <p:spPr>
            <a:xfrm rot="0">
              <a:off x="0" y="2869907"/>
              <a:ext cx="24011494" cy="998862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l" marL="0" indent="0" lvl="0">
                <a:lnSpc>
                  <a:spcPts val="5842"/>
                </a:lnSpc>
                <a:spcBef>
                  <a:spcPct val="0"/>
                </a:spcBef>
              </a:pPr>
              <a:r>
                <a:rPr lang="en-US" b="true" sz="4868" spc="-267" strike="noStrike" u="none">
                  <a:solidFill>
                    <a:srgbClr val="F5F5F5"/>
                  </a:solidFill>
                  <a:latin typeface="Work Sans Semi-Bold"/>
                  <a:ea typeface="Work Sans Semi-Bold"/>
                  <a:cs typeface="Work Sans Semi-Bold"/>
                  <a:sym typeface="Work Sans Semi-Bold"/>
                </a:rPr>
                <a:t>Utiliser les virgules dans print()</a:t>
              </a:r>
            </a:p>
          </p:txBody>
        </p:sp>
        <p:sp>
          <p:nvSpPr>
            <p:cNvPr name="TextBox 7" id="7"/>
            <p:cNvSpPr txBox="true"/>
            <p:nvPr/>
          </p:nvSpPr>
          <p:spPr>
            <a:xfrm rot="0">
              <a:off x="0" y="5276936"/>
              <a:ext cx="16393680" cy="2957616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l" marL="0" indent="0" lvl="0">
                <a:lnSpc>
                  <a:spcPts val="4430"/>
                </a:lnSpc>
              </a:pPr>
              <a:r>
                <a:rPr lang="en-US" sz="3408" spc="-187">
                  <a:solidFill>
                    <a:srgbClr val="F5F5F5"/>
                  </a:solidFill>
                  <a:latin typeface="Work Sans"/>
                  <a:ea typeface="Work Sans"/>
                  <a:cs typeface="Work Sans"/>
                  <a:sym typeface="Work Sans"/>
                </a:rPr>
                <a:t>La fonction print() permet d'afficher </a:t>
              </a:r>
              <a:r>
                <a:rPr lang="en-US" b="true" sz="3408" spc="-187">
                  <a:solidFill>
                    <a:srgbClr val="F5F5F5"/>
                  </a:solidFill>
                  <a:latin typeface="Work Sans Bold"/>
                  <a:ea typeface="Work Sans Bold"/>
                  <a:cs typeface="Work Sans Bold"/>
                  <a:sym typeface="Work Sans Bold"/>
                </a:rPr>
                <a:t>facilement des informations</a:t>
              </a:r>
              <a:r>
                <a:rPr lang="en-US" sz="3408" spc="-187">
                  <a:solidFill>
                    <a:srgbClr val="F5F5F5"/>
                  </a:solidFill>
                  <a:latin typeface="Work Sans"/>
                  <a:ea typeface="Work Sans"/>
                  <a:cs typeface="Work Sans"/>
                  <a:sym typeface="Work Sans"/>
                </a:rPr>
                <a:t>. En utilisant des virgules, comme dans print("Mon âge est", age), Python ajoute automatiquement des espaces entre les éléments affichés.</a:t>
              </a:r>
            </a:p>
          </p:txBody>
        </p:sp>
      </p:grpSp>
    </p:spTree>
  </p:cSld>
  <p:clrMapOvr>
    <a:masterClrMapping/>
  </p:clrMapOvr>
</p:sld>
</file>

<file path=ppt/slides/slide8.xml><?xml version="1.0" encoding="utf-8"?>
<p:sld xmlns:p="http://schemas.openxmlformats.org/presentationml/2006/main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666750" y="666750"/>
            <a:ext cx="16954500" cy="8953500"/>
            <a:chOff x="0" y="0"/>
            <a:chExt cx="3299803" cy="1742593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-1"/>
              <a:ext cx="3299803" cy="1742589"/>
            </a:xfrm>
            <a:custGeom>
              <a:avLst/>
              <a:gdLst/>
              <a:ahLst/>
              <a:cxnLst/>
              <a:rect r="r" b="b" t="t" l="l"/>
              <a:pathLst>
                <a:path h="1742589" w="3299803">
                  <a:moveTo>
                    <a:pt x="965120" y="1606278"/>
                  </a:moveTo>
                  <a:cubicBezTo>
                    <a:pt x="983327" y="1585925"/>
                    <a:pt x="1009342" y="1574292"/>
                    <a:pt x="1036650" y="1574292"/>
                  </a:cubicBezTo>
                  <a:lnTo>
                    <a:pt x="3213538" y="1574627"/>
                  </a:lnTo>
                  <a:cubicBezTo>
                    <a:pt x="3236413" y="1574640"/>
                    <a:pt x="3258355" y="1565562"/>
                    <a:pt x="3274534" y="1549391"/>
                  </a:cubicBezTo>
                  <a:cubicBezTo>
                    <a:pt x="3290713" y="1533221"/>
                    <a:pt x="3299803" y="1511284"/>
                    <a:pt x="3299803" y="1488409"/>
                  </a:cubicBezTo>
                  <a:lnTo>
                    <a:pt x="3299803" y="86220"/>
                  </a:lnTo>
                  <a:cubicBezTo>
                    <a:pt x="3299803" y="63353"/>
                    <a:pt x="3290719" y="41423"/>
                    <a:pt x="3274550" y="25254"/>
                  </a:cubicBezTo>
                  <a:cubicBezTo>
                    <a:pt x="3258381" y="9085"/>
                    <a:pt x="3236451" y="1"/>
                    <a:pt x="3213584" y="1"/>
                  </a:cubicBezTo>
                  <a:lnTo>
                    <a:pt x="303022" y="1"/>
                  </a:lnTo>
                  <a:cubicBezTo>
                    <a:pt x="278489" y="0"/>
                    <a:pt x="255117" y="10451"/>
                    <a:pt x="238760" y="28736"/>
                  </a:cubicBezTo>
                  <a:lnTo>
                    <a:pt x="21960" y="271093"/>
                  </a:lnTo>
                  <a:cubicBezTo>
                    <a:pt x="7818" y="286901"/>
                    <a:pt x="0" y="307367"/>
                    <a:pt x="0" y="328577"/>
                  </a:cubicBezTo>
                  <a:lnTo>
                    <a:pt x="0" y="1656376"/>
                  </a:lnTo>
                  <a:cubicBezTo>
                    <a:pt x="4" y="1703991"/>
                    <a:pt x="38604" y="1742588"/>
                    <a:pt x="86219" y="1742588"/>
                  </a:cubicBezTo>
                  <a:lnTo>
                    <a:pt x="804624" y="1742588"/>
                  </a:lnTo>
                  <a:cubicBezTo>
                    <a:pt x="829157" y="1742589"/>
                    <a:pt x="852529" y="1732138"/>
                    <a:pt x="868886" y="1713854"/>
                  </a:cubicBezTo>
                  <a:close/>
                </a:path>
              </a:pathLst>
            </a:custGeom>
            <a:solidFill>
              <a:srgbClr val="2D2D2D"/>
            </a:solidFill>
            <a:ln w="12700">
              <a:solidFill>
                <a:srgbClr val="000000"/>
              </a:solidFill>
            </a:ln>
          </p:spPr>
        </p:sp>
      </p:grpSp>
      <p:grpSp>
        <p:nvGrpSpPr>
          <p:cNvPr name="Group 4" id="4"/>
          <p:cNvGrpSpPr/>
          <p:nvPr/>
        </p:nvGrpSpPr>
        <p:grpSpPr>
          <a:xfrm rot="0">
            <a:off x="2286029" y="1680755"/>
            <a:ext cx="13226393" cy="5907756"/>
            <a:chOff x="0" y="0"/>
            <a:chExt cx="17635191" cy="7877008"/>
          </a:xfrm>
        </p:grpSpPr>
        <p:sp>
          <p:nvSpPr>
            <p:cNvPr name="TextBox 5" id="5"/>
            <p:cNvSpPr txBox="true"/>
            <p:nvPr/>
          </p:nvSpPr>
          <p:spPr>
            <a:xfrm rot="0">
              <a:off x="0" y="200025"/>
              <a:ext cx="17635191" cy="2001516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l" marL="0" indent="0" lvl="0">
                <a:lnSpc>
                  <a:spcPts val="10866"/>
                </a:lnSpc>
              </a:pPr>
              <a:r>
                <a:rPr lang="en-US" b="true" sz="10866" spc="-597" strike="noStrike" u="none">
                  <a:solidFill>
                    <a:srgbClr val="F5F5F5"/>
                  </a:solidFill>
                  <a:latin typeface="Work Sans Semi-Bold"/>
                  <a:ea typeface="Work Sans Semi-Bold"/>
                  <a:cs typeface="Work Sans Semi-Bold"/>
                  <a:sym typeface="Work Sans Semi-Bold"/>
                </a:rPr>
                <a:t>Méthode moderne</a:t>
              </a:r>
            </a:p>
          </p:txBody>
        </p:sp>
        <p:sp>
          <p:nvSpPr>
            <p:cNvPr name="TextBox 6" id="6"/>
            <p:cNvSpPr txBox="true"/>
            <p:nvPr/>
          </p:nvSpPr>
          <p:spPr>
            <a:xfrm rot="0">
              <a:off x="0" y="2754407"/>
              <a:ext cx="17635191" cy="946380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l" marL="0" indent="0" lvl="0">
                <a:lnSpc>
                  <a:spcPts val="5588"/>
                </a:lnSpc>
                <a:spcBef>
                  <a:spcPct val="0"/>
                </a:spcBef>
              </a:pPr>
              <a:r>
                <a:rPr lang="en-US" b="true" sz="4657" spc="-256" strike="noStrike" u="none">
                  <a:solidFill>
                    <a:srgbClr val="F5F5F5"/>
                  </a:solidFill>
                  <a:latin typeface="Work Sans Semi-Bold"/>
                  <a:ea typeface="Work Sans Semi-Bold"/>
                  <a:cs typeface="Work Sans Semi-Bold"/>
                  <a:sym typeface="Work Sans Semi-Bold"/>
                </a:rPr>
                <a:t>Utilisation des f-strings en Python</a:t>
              </a:r>
            </a:p>
          </p:txBody>
        </p:sp>
        <p:sp>
          <p:nvSpPr>
            <p:cNvPr name="TextBox 7" id="7"/>
            <p:cNvSpPr txBox="true"/>
            <p:nvPr/>
          </p:nvSpPr>
          <p:spPr>
            <a:xfrm rot="0">
              <a:off x="0" y="5045744"/>
              <a:ext cx="12040303" cy="2831264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l" marL="0" indent="0" lvl="0">
                <a:lnSpc>
                  <a:spcPts val="4238"/>
                </a:lnSpc>
              </a:pPr>
              <a:r>
                <a:rPr lang="en-US" sz="3260" spc="-179">
                  <a:solidFill>
                    <a:srgbClr val="F5F5F5"/>
                  </a:solidFill>
                  <a:latin typeface="Work Sans"/>
                  <a:ea typeface="Work Sans"/>
                  <a:cs typeface="Work Sans"/>
                  <a:sym typeface="Work Sans"/>
                </a:rPr>
                <a:t>Les f-strings permettent d'insérer des variables directement dans des chaînes de caractères. Par exemple, on peut utiliser print(f"Mon nom est {nom}") pour afficher le contenu de la variable.</a:t>
              </a:r>
            </a:p>
          </p:txBody>
        </p:sp>
      </p:grpSp>
    </p:spTree>
  </p:cSld>
  <p:clrMapOvr>
    <a:masterClrMapping/>
  </p:clrMapOvr>
</p:sld>
</file>

<file path=ppt/slides/slide9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666750" y="666750"/>
            <a:ext cx="16954500" cy="2686050"/>
            <a:chOff x="0" y="0"/>
            <a:chExt cx="4987154" cy="790100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4987156" cy="790101"/>
            </a:xfrm>
            <a:custGeom>
              <a:avLst/>
              <a:gdLst/>
              <a:ahLst/>
              <a:cxnLst/>
              <a:rect r="r" b="b" t="t" l="l"/>
              <a:pathLst>
                <a:path h="790101" w="4987156">
                  <a:moveTo>
                    <a:pt x="4640197" y="0"/>
                  </a:moveTo>
                  <a:lnTo>
                    <a:pt x="148415" y="0"/>
                  </a:lnTo>
                  <a:cubicBezTo>
                    <a:pt x="66448" y="0"/>
                    <a:pt x="0" y="66448"/>
                    <a:pt x="0" y="148415"/>
                  </a:cubicBezTo>
                  <a:lnTo>
                    <a:pt x="0" y="510707"/>
                  </a:lnTo>
                  <a:cubicBezTo>
                    <a:pt x="0" y="547218"/>
                    <a:pt x="13458" y="582448"/>
                    <a:pt x="37800" y="609659"/>
                  </a:cubicBezTo>
                  <a:lnTo>
                    <a:pt x="154967" y="740636"/>
                  </a:lnTo>
                  <a:cubicBezTo>
                    <a:pt x="183122" y="772111"/>
                    <a:pt x="223353" y="790101"/>
                    <a:pt x="265584" y="790100"/>
                  </a:cubicBezTo>
                  <a:lnTo>
                    <a:pt x="4838740" y="790100"/>
                  </a:lnTo>
                  <a:cubicBezTo>
                    <a:pt x="4878102" y="790100"/>
                    <a:pt x="4915853" y="774464"/>
                    <a:pt x="4943686" y="746630"/>
                  </a:cubicBezTo>
                  <a:cubicBezTo>
                    <a:pt x="4971519" y="718797"/>
                    <a:pt x="4987156" y="681047"/>
                    <a:pt x="4987156" y="641685"/>
                  </a:cubicBezTo>
                  <a:lnTo>
                    <a:pt x="4987156" y="366141"/>
                  </a:lnTo>
                  <a:cubicBezTo>
                    <a:pt x="4987156" y="329143"/>
                    <a:pt x="4973337" y="293478"/>
                    <a:pt x="4948407" y="266140"/>
                  </a:cubicBezTo>
                  <a:lnTo>
                    <a:pt x="4749864" y="48414"/>
                  </a:lnTo>
                  <a:cubicBezTo>
                    <a:pt x="4721742" y="17574"/>
                    <a:pt x="4681934" y="0"/>
                    <a:pt x="4640197" y="0"/>
                  </a:cubicBezTo>
                  <a:close/>
                </a:path>
              </a:pathLst>
            </a:custGeom>
            <a:solidFill>
              <a:srgbClr val="479FFF"/>
            </a:solidFill>
            <a:ln w="12700">
              <a:solidFill>
                <a:srgbClr val="000000"/>
              </a:solidFill>
            </a:ln>
          </p:spPr>
        </p:sp>
      </p:grpSp>
      <p:grpSp>
        <p:nvGrpSpPr>
          <p:cNvPr name="Group 4" id="4"/>
          <p:cNvGrpSpPr/>
          <p:nvPr/>
        </p:nvGrpSpPr>
        <p:grpSpPr>
          <a:xfrm rot="0">
            <a:off x="10734675" y="3657600"/>
            <a:ext cx="6886575" cy="5962650"/>
            <a:chOff x="0" y="0"/>
            <a:chExt cx="1813748" cy="1570410"/>
          </a:xfrm>
        </p:grpSpPr>
        <p:sp>
          <p:nvSpPr>
            <p:cNvPr name="Freeform 5" id="5"/>
            <p:cNvSpPr/>
            <p:nvPr/>
          </p:nvSpPr>
          <p:spPr>
            <a:xfrm flipH="false" flipV="false" rot="0">
              <a:off x="0" y="0"/>
              <a:ext cx="1813748" cy="1570410"/>
            </a:xfrm>
            <a:custGeom>
              <a:avLst/>
              <a:gdLst/>
              <a:ahLst/>
              <a:cxnLst/>
              <a:rect r="r" b="b" t="t" l="l"/>
              <a:pathLst>
                <a:path h="1570410" w="1813748">
                  <a:moveTo>
                    <a:pt x="44968" y="0"/>
                  </a:moveTo>
                  <a:lnTo>
                    <a:pt x="1768780" y="0"/>
                  </a:lnTo>
                  <a:cubicBezTo>
                    <a:pt x="1780706" y="0"/>
                    <a:pt x="1792144" y="4738"/>
                    <a:pt x="1800577" y="13171"/>
                  </a:cubicBezTo>
                  <a:cubicBezTo>
                    <a:pt x="1809011" y="21604"/>
                    <a:pt x="1813748" y="33042"/>
                    <a:pt x="1813748" y="44968"/>
                  </a:cubicBezTo>
                  <a:lnTo>
                    <a:pt x="1813748" y="1525442"/>
                  </a:lnTo>
                  <a:cubicBezTo>
                    <a:pt x="1813748" y="1537368"/>
                    <a:pt x="1809011" y="1548806"/>
                    <a:pt x="1800577" y="1557239"/>
                  </a:cubicBezTo>
                  <a:cubicBezTo>
                    <a:pt x="1792144" y="1565672"/>
                    <a:pt x="1780706" y="1570410"/>
                    <a:pt x="1768780" y="1570410"/>
                  </a:cubicBezTo>
                  <a:lnTo>
                    <a:pt x="44968" y="1570410"/>
                  </a:lnTo>
                  <a:cubicBezTo>
                    <a:pt x="33042" y="1570410"/>
                    <a:pt x="21604" y="1565672"/>
                    <a:pt x="13171" y="1557239"/>
                  </a:cubicBezTo>
                  <a:cubicBezTo>
                    <a:pt x="4738" y="1548806"/>
                    <a:pt x="0" y="1537368"/>
                    <a:pt x="0" y="1525442"/>
                  </a:cubicBezTo>
                  <a:lnTo>
                    <a:pt x="0" y="44968"/>
                  </a:lnTo>
                  <a:cubicBezTo>
                    <a:pt x="0" y="33042"/>
                    <a:pt x="4738" y="21604"/>
                    <a:pt x="13171" y="13171"/>
                  </a:cubicBezTo>
                  <a:cubicBezTo>
                    <a:pt x="21604" y="4738"/>
                    <a:pt x="33042" y="0"/>
                    <a:pt x="44968" y="0"/>
                  </a:cubicBezTo>
                  <a:close/>
                </a:path>
              </a:pathLst>
            </a:custGeom>
            <a:solidFill>
              <a:srgbClr val="2D2D2D"/>
            </a:solidFill>
          </p:spPr>
        </p:sp>
        <p:sp>
          <p:nvSpPr>
            <p:cNvPr name="TextBox 6" id="6"/>
            <p:cNvSpPr txBox="true"/>
            <p:nvPr/>
          </p:nvSpPr>
          <p:spPr>
            <a:xfrm>
              <a:off x="0" y="-57150"/>
              <a:ext cx="1813748" cy="162756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 marL="0" indent="0" lvl="0">
                <a:lnSpc>
                  <a:spcPts val="3359"/>
                </a:lnSpc>
              </a:pPr>
            </a:p>
          </p:txBody>
        </p:sp>
      </p:grpSp>
      <p:grpSp>
        <p:nvGrpSpPr>
          <p:cNvPr name="Group 7" id="7"/>
          <p:cNvGrpSpPr/>
          <p:nvPr/>
        </p:nvGrpSpPr>
        <p:grpSpPr>
          <a:xfrm rot="0">
            <a:off x="666750" y="3657600"/>
            <a:ext cx="9763125" cy="5962650"/>
            <a:chOff x="0" y="0"/>
            <a:chExt cx="2115675" cy="1292110"/>
          </a:xfrm>
        </p:grpSpPr>
        <p:sp>
          <p:nvSpPr>
            <p:cNvPr name="Freeform 8" id="8"/>
            <p:cNvSpPr/>
            <p:nvPr/>
          </p:nvSpPr>
          <p:spPr>
            <a:xfrm flipH="false" flipV="false" rot="0">
              <a:off x="0" y="-1"/>
              <a:ext cx="2115675" cy="1292111"/>
            </a:xfrm>
            <a:custGeom>
              <a:avLst/>
              <a:gdLst/>
              <a:ahLst/>
              <a:cxnLst/>
              <a:rect r="r" b="b" t="t" l="l"/>
              <a:pathLst>
                <a:path h="1292111" w="2115675">
                  <a:moveTo>
                    <a:pt x="0" y="124381"/>
                  </a:moveTo>
                  <a:lnTo>
                    <a:pt x="0" y="895953"/>
                  </a:lnTo>
                  <a:cubicBezTo>
                    <a:pt x="0" y="964646"/>
                    <a:pt x="55687" y="1020333"/>
                    <a:pt x="124380" y="1020333"/>
                  </a:cubicBezTo>
                  <a:lnTo>
                    <a:pt x="267087" y="1020333"/>
                  </a:lnTo>
                  <a:cubicBezTo>
                    <a:pt x="303063" y="1020333"/>
                    <a:pt x="337276" y="1035910"/>
                    <a:pt x="360898" y="1063043"/>
                  </a:cubicBezTo>
                  <a:lnTo>
                    <a:pt x="523133" y="1249399"/>
                  </a:lnTo>
                  <a:cubicBezTo>
                    <a:pt x="546755" y="1276533"/>
                    <a:pt x="580969" y="1292110"/>
                    <a:pt x="616944" y="1292111"/>
                  </a:cubicBezTo>
                  <a:lnTo>
                    <a:pt x="1821814" y="1292111"/>
                  </a:lnTo>
                  <a:cubicBezTo>
                    <a:pt x="1857723" y="1292110"/>
                    <a:pt x="1891879" y="1276591"/>
                    <a:pt x="1915499" y="1249545"/>
                  </a:cubicBezTo>
                  <a:lnTo>
                    <a:pt x="2074689" y="1067263"/>
                  </a:lnTo>
                  <a:cubicBezTo>
                    <a:pt x="2101113" y="1037006"/>
                    <a:pt x="2115674" y="998197"/>
                    <a:pt x="2115675" y="958026"/>
                  </a:cubicBezTo>
                  <a:lnTo>
                    <a:pt x="2115675" y="124381"/>
                  </a:lnTo>
                  <a:cubicBezTo>
                    <a:pt x="2115675" y="91392"/>
                    <a:pt x="2102570" y="59755"/>
                    <a:pt x="2079243" y="36429"/>
                  </a:cubicBezTo>
                  <a:cubicBezTo>
                    <a:pt x="2055916" y="13103"/>
                    <a:pt x="2024278" y="0"/>
                    <a:pt x="1991290" y="1"/>
                  </a:cubicBezTo>
                  <a:lnTo>
                    <a:pt x="124380" y="1"/>
                  </a:lnTo>
                  <a:cubicBezTo>
                    <a:pt x="55687" y="1"/>
                    <a:pt x="0" y="55688"/>
                    <a:pt x="0" y="124381"/>
                  </a:cubicBezTo>
                  <a:close/>
                </a:path>
              </a:pathLst>
            </a:custGeom>
            <a:blipFill>
              <a:blip r:embed="rId2"/>
              <a:stretch>
                <a:fillRect l="-473" t="0" r="-473" b="0"/>
              </a:stretch>
            </a:blipFill>
          </p:spPr>
        </p:sp>
      </p:grpSp>
      <p:grpSp>
        <p:nvGrpSpPr>
          <p:cNvPr name="Group 9" id="9"/>
          <p:cNvGrpSpPr/>
          <p:nvPr/>
        </p:nvGrpSpPr>
        <p:grpSpPr>
          <a:xfrm rot="0">
            <a:off x="11260484" y="4248150"/>
            <a:ext cx="5998816" cy="2025787"/>
            <a:chOff x="0" y="0"/>
            <a:chExt cx="7998421" cy="2701050"/>
          </a:xfrm>
        </p:grpSpPr>
        <p:sp>
          <p:nvSpPr>
            <p:cNvPr name="TextBox 10" id="10"/>
            <p:cNvSpPr txBox="true"/>
            <p:nvPr/>
          </p:nvSpPr>
          <p:spPr>
            <a:xfrm rot="0">
              <a:off x="0" y="-19050"/>
              <a:ext cx="7998421" cy="628650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l" marL="0" indent="0" lvl="0">
                <a:lnSpc>
                  <a:spcPts val="3600"/>
                </a:lnSpc>
                <a:spcBef>
                  <a:spcPct val="0"/>
                </a:spcBef>
              </a:pPr>
              <a:r>
                <a:rPr lang="en-US" b="true" sz="3000" spc="-165" strike="noStrike" u="none">
                  <a:solidFill>
                    <a:srgbClr val="757575"/>
                  </a:solidFill>
                  <a:latin typeface="Work Sans Semi-Bold"/>
                  <a:ea typeface="Work Sans Semi-Bold"/>
                  <a:cs typeface="Work Sans Semi-Bold"/>
                  <a:sym typeface="Work Sans Semi-Bold"/>
                </a:rPr>
                <a:t>Données</a:t>
              </a:r>
            </a:p>
          </p:txBody>
        </p:sp>
        <p:sp>
          <p:nvSpPr>
            <p:cNvPr name="TextBox 11" id="11"/>
            <p:cNvSpPr txBox="true"/>
            <p:nvPr/>
          </p:nvSpPr>
          <p:spPr>
            <a:xfrm rot="0">
              <a:off x="0" y="879235"/>
              <a:ext cx="7998421" cy="1821815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l" marL="453392" indent="-226696" lvl="1">
                <a:lnSpc>
                  <a:spcPts val="2730"/>
                </a:lnSpc>
                <a:buFont typeface="Arial"/>
                <a:buChar char="•"/>
              </a:pPr>
              <a:r>
                <a:rPr lang="en-US" sz="2100" spc="-115">
                  <a:solidFill>
                    <a:srgbClr val="F5F5F5"/>
                  </a:solidFill>
                  <a:latin typeface="Work Sans"/>
                  <a:ea typeface="Work Sans"/>
                  <a:cs typeface="Work Sans"/>
                  <a:sym typeface="Work Sans"/>
                </a:rPr>
                <a:t>print() affiche des données</a:t>
              </a:r>
            </a:p>
            <a:p>
              <a:pPr algn="l" marL="453392" indent="-226696" lvl="1">
                <a:lnSpc>
                  <a:spcPts val="2730"/>
                </a:lnSpc>
                <a:buFont typeface="Arial"/>
                <a:buChar char="•"/>
              </a:pPr>
              <a:r>
                <a:rPr lang="en-US" sz="2100" spc="-115">
                  <a:solidFill>
                    <a:srgbClr val="F5F5F5"/>
                  </a:solidFill>
                  <a:latin typeface="Work Sans"/>
                  <a:ea typeface="Work Sans"/>
                  <a:cs typeface="Work Sans"/>
                  <a:sym typeface="Work Sans"/>
                </a:rPr>
                <a:t>Texte entre guillemets requis</a:t>
              </a:r>
            </a:p>
            <a:p>
              <a:pPr algn="l" marL="453392" indent="-226696" lvl="1">
                <a:lnSpc>
                  <a:spcPts val="2730"/>
                </a:lnSpc>
                <a:buFont typeface="Arial"/>
                <a:buChar char="•"/>
              </a:pPr>
              <a:r>
                <a:rPr lang="en-US" sz="2100" spc="-115">
                  <a:solidFill>
                    <a:srgbClr val="F5F5F5"/>
                  </a:solidFill>
                  <a:latin typeface="Work Sans"/>
                  <a:ea typeface="Work Sans"/>
                  <a:cs typeface="Work Sans"/>
                  <a:sym typeface="Work Sans"/>
                </a:rPr>
                <a:t>Nombres sans guillemets nécessaires</a:t>
              </a:r>
            </a:p>
            <a:p>
              <a:pPr algn="l" marL="453392" indent="-226696" lvl="1">
                <a:lnSpc>
                  <a:spcPts val="2730"/>
                </a:lnSpc>
                <a:buFont typeface="Arial"/>
                <a:buChar char="•"/>
              </a:pPr>
              <a:r>
                <a:rPr lang="en-US" sz="2100" spc="-115">
                  <a:solidFill>
                    <a:srgbClr val="F5F5F5"/>
                  </a:solidFill>
                  <a:latin typeface="Work Sans"/>
                  <a:ea typeface="Work Sans"/>
                  <a:cs typeface="Work Sans"/>
                  <a:sym typeface="Work Sans"/>
                </a:rPr>
                <a:t>Variables combinées avec virgules</a:t>
              </a:r>
            </a:p>
          </p:txBody>
        </p:sp>
      </p:grpSp>
      <p:grpSp>
        <p:nvGrpSpPr>
          <p:cNvPr name="Group 12" id="12"/>
          <p:cNvGrpSpPr/>
          <p:nvPr/>
        </p:nvGrpSpPr>
        <p:grpSpPr>
          <a:xfrm rot="0">
            <a:off x="11260484" y="6934200"/>
            <a:ext cx="5998816" cy="2025787"/>
            <a:chOff x="0" y="0"/>
            <a:chExt cx="7998421" cy="2701050"/>
          </a:xfrm>
        </p:grpSpPr>
        <p:sp>
          <p:nvSpPr>
            <p:cNvPr name="TextBox 13" id="13"/>
            <p:cNvSpPr txBox="true"/>
            <p:nvPr/>
          </p:nvSpPr>
          <p:spPr>
            <a:xfrm rot="0">
              <a:off x="0" y="-19050"/>
              <a:ext cx="7998421" cy="628650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l" marL="0" indent="0" lvl="0">
                <a:lnSpc>
                  <a:spcPts val="3600"/>
                </a:lnSpc>
                <a:spcBef>
                  <a:spcPct val="0"/>
                </a:spcBef>
              </a:pPr>
              <a:r>
                <a:rPr lang="en-US" b="true" sz="3000" spc="-165" strike="noStrike" u="none">
                  <a:solidFill>
                    <a:srgbClr val="757575"/>
                  </a:solidFill>
                  <a:latin typeface="Work Sans Semi-Bold"/>
                  <a:ea typeface="Work Sans Semi-Bold"/>
                  <a:cs typeface="Work Sans Semi-Bold"/>
                  <a:sym typeface="Work Sans Semi-Bold"/>
                </a:rPr>
                <a:t>Syntaxe</a:t>
              </a:r>
            </a:p>
          </p:txBody>
        </p:sp>
        <p:sp>
          <p:nvSpPr>
            <p:cNvPr name="TextBox 14" id="14"/>
            <p:cNvSpPr txBox="true"/>
            <p:nvPr/>
          </p:nvSpPr>
          <p:spPr>
            <a:xfrm rot="0">
              <a:off x="0" y="879235"/>
              <a:ext cx="7998421" cy="1821815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l" marL="453392" indent="-226696" lvl="1">
                <a:lnSpc>
                  <a:spcPts val="2730"/>
                </a:lnSpc>
                <a:buFont typeface="Arial"/>
                <a:buChar char="•"/>
              </a:pPr>
              <a:r>
                <a:rPr lang="en-US" sz="2100" spc="-115">
                  <a:solidFill>
                    <a:srgbClr val="F5F5F5"/>
                  </a:solidFill>
                  <a:latin typeface="Work Sans"/>
                  <a:ea typeface="Work Sans"/>
                  <a:cs typeface="Work Sans"/>
                  <a:sym typeface="Work Sans"/>
                </a:rPr>
                <a:t>Syntaxe stricte à suivre</a:t>
              </a:r>
            </a:p>
            <a:p>
              <a:pPr algn="l" marL="453392" indent="-226696" lvl="1">
                <a:lnSpc>
                  <a:spcPts val="2730"/>
                </a:lnSpc>
                <a:buFont typeface="Arial"/>
                <a:buChar char="•"/>
              </a:pPr>
              <a:r>
                <a:rPr lang="en-US" sz="2100" spc="-115">
                  <a:solidFill>
                    <a:srgbClr val="F5F5F5"/>
                  </a:solidFill>
                  <a:latin typeface="Work Sans"/>
                  <a:ea typeface="Work Sans"/>
                  <a:cs typeface="Work Sans"/>
                  <a:sym typeface="Work Sans"/>
                </a:rPr>
                <a:t>Utilisation des f-strings moderne</a:t>
              </a:r>
            </a:p>
            <a:p>
              <a:pPr algn="l" marL="453392" indent="-226696" lvl="1">
                <a:lnSpc>
                  <a:spcPts val="2730"/>
                </a:lnSpc>
                <a:buFont typeface="Arial"/>
                <a:buChar char="•"/>
              </a:pPr>
              <a:r>
                <a:rPr lang="en-US" sz="2100" spc="-115">
                  <a:solidFill>
                    <a:srgbClr val="F5F5F5"/>
                  </a:solidFill>
                  <a:latin typeface="Work Sans"/>
                  <a:ea typeface="Work Sans"/>
                  <a:cs typeface="Work Sans"/>
                  <a:sym typeface="Work Sans"/>
                </a:rPr>
                <a:t>Exemples clairs de code</a:t>
              </a:r>
            </a:p>
            <a:p>
              <a:pPr algn="l" marL="453392" indent="-226696" lvl="1">
                <a:lnSpc>
                  <a:spcPts val="2730"/>
                </a:lnSpc>
                <a:buFont typeface="Arial"/>
                <a:buChar char="•"/>
              </a:pPr>
              <a:r>
                <a:rPr lang="en-US" sz="2100" spc="-115">
                  <a:solidFill>
                    <a:srgbClr val="F5F5F5"/>
                  </a:solidFill>
                  <a:latin typeface="Work Sans"/>
                  <a:ea typeface="Work Sans"/>
                  <a:cs typeface="Work Sans"/>
                  <a:sym typeface="Work Sans"/>
                </a:rPr>
                <a:t>Pratique régulière recommandée</a:t>
              </a:r>
            </a:p>
          </p:txBody>
        </p:sp>
      </p:grpSp>
      <p:sp>
        <p:nvSpPr>
          <p:cNvPr name="TextBox 15" id="15"/>
          <p:cNvSpPr txBox="true"/>
          <p:nvPr/>
        </p:nvSpPr>
        <p:spPr>
          <a:xfrm rot="0">
            <a:off x="2105025" y="1641475"/>
            <a:ext cx="14077950" cy="8985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0" indent="0" lvl="0">
              <a:lnSpc>
                <a:spcPts val="6649"/>
              </a:lnSpc>
              <a:spcBef>
                <a:spcPct val="0"/>
              </a:spcBef>
            </a:pPr>
            <a:r>
              <a:rPr lang="en-US" b="true" sz="6999" spc="-384" strike="noStrike" u="none">
                <a:solidFill>
                  <a:srgbClr val="2D2D2D"/>
                </a:solidFill>
                <a:latin typeface="Work Sans Semi-Bold"/>
                <a:ea typeface="Work Sans Semi-Bold"/>
                <a:cs typeface="Work Sans Semi-Bold"/>
                <a:sym typeface="Work Sans Semi-Bold"/>
              </a:rPr>
              <a:t>Résumé des points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2006-08-16T00:00:00Z</dcterms:created>
  <dc:description>Presentation - La fonction print()</dc:description>
  <dc:identifier>DAG3rbyajRA</dc:identifier>
  <dcterms:modified xsi:type="dcterms:W3CDTF">2011-08-01T06:04:30Z</dcterms:modified>
  <cp:revision>1</cp:revision>
  <dc:title>Presentation - La fonction print()</dc:title>
</cp:coreProperties>
</file>