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1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5374" userDrawn="1">
          <p15:clr>
            <a:srgbClr val="A4A3A4"/>
          </p15:clr>
        </p15:guide>
        <p15:guide id="4" orient="horz" pos="740" userDrawn="1">
          <p15:clr>
            <a:srgbClr val="A4A3A4"/>
          </p15:clr>
        </p15:guide>
        <p15:guide id="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78"/>
      </p:cViewPr>
      <p:guideLst>
        <p:guide orient="horz" pos="2191"/>
        <p:guide pos="288"/>
        <p:guide pos="5374"/>
        <p:guide orient="horz" pos="7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ED96-068A-4274-8614-CE8858D45159}" type="datetimeFigureOut">
              <a:rPr lang="fr-FR" smtClean="0"/>
              <a:t>03/01/2026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BC96-224C-4F47-B1D0-6020CB55D1D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Diapositive de titre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20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Titre 2050"/>
          <p:cNvSpPr>
            <a:spLocks noGrp="1"/>
          </p:cNvSpPr>
          <p:nvPr>
            <p:ph type="ctrTitle"/>
          </p:nvPr>
        </p:nvSpPr>
        <p:spPr>
          <a:xfrm>
            <a:off x="684213" y="1701800"/>
            <a:ext cx="7772400" cy="1082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l">
              <a:buClrTx/>
              <a:buSzTx/>
              <a:buFontTx/>
              <a:defRPr/>
            </a:lvl1pPr>
          </a:lstStyle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2052" name="Sous-titre 2051"/>
          <p:cNvSpPr>
            <a:spLocks noGrp="1"/>
          </p:cNvSpPr>
          <p:nvPr>
            <p:ph type="subTitle" idx="1"/>
          </p:nvPr>
        </p:nvSpPr>
        <p:spPr>
          <a:xfrm>
            <a:off x="682625" y="2927350"/>
            <a:ext cx="7777163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l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subtitle style</a:t>
            </a:r>
          </a:p>
        </p:txBody>
      </p:sp>
      <p:sp>
        <p:nvSpPr>
          <p:cNvPr id="2053" name="Espace réservé de la date 205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4" name="Espace réservé du pied de page 2053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5" name="Espace réservé du numéro de diapositive 205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311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3112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2504" cy="4953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4296" y="1174750"/>
            <a:ext cx="4032504" cy="4953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59875" cy="687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Titre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8" name="Espace réservé du texte 1027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Espace réservé de la date 1028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Espace réservé du pied de page 1029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Espace réservé du numéro de diapositive 103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‹N°›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4097"/>
          <p:cNvSpPr>
            <a:spLocks noGrp="1"/>
          </p:cNvSpPr>
          <p:nvPr>
            <p:ph type="ctrTitle"/>
          </p:nvPr>
        </p:nvSpPr>
        <p:spPr>
          <a:xfrm>
            <a:off x="439059" y="273581"/>
            <a:ext cx="8713308" cy="1752600"/>
          </a:xfrm>
          <a:ln/>
        </p:spPr>
        <p:txBody>
          <a:bodyPr anchor="ctr" anchorCtr="0"/>
          <a:lstStyle/>
          <a:p>
            <a:b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🐍 Séance 4 : </a:t>
            </a:r>
            <a:b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Les boucles (for – </a:t>
            </a:r>
            <a:r>
              <a:rPr lang="fr-FR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while</a:t>
            </a:r>
            <a: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) </a:t>
            </a:r>
            <a:br>
              <a:rPr lang="fr-FR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endParaRPr lang="fr-FR" b="1" kern="1200" baseline="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4099" name="Sous-titre 4098"/>
          <p:cNvSpPr>
            <a:spLocks noGrp="1"/>
          </p:cNvSpPr>
          <p:nvPr>
            <p:ph type="subTitle" idx="1"/>
          </p:nvPr>
        </p:nvSpPr>
        <p:spPr>
          <a:xfrm>
            <a:off x="698045" y="2632869"/>
            <a:ext cx="7777163" cy="1752600"/>
          </a:xfrm>
          <a:ln/>
        </p:spPr>
        <p:txBody>
          <a:bodyPr anchor="t" anchorCtr="0"/>
          <a:lstStyle/>
          <a:p>
            <a:pPr defTabSz="914400">
              <a:buSzTx/>
            </a:pPr>
            <a:r>
              <a:rPr lang="fr-FR" sz="2000" b="1" kern="1200" baseline="0" dirty="0">
                <a:latin typeface="Arial" panose="020B0604020202020204" pitchFamily="34" charset="0"/>
                <a:ea typeface="SimSun" panose="02010600030101010101" pitchFamily="2" charset="-122"/>
              </a:rPr>
              <a:t>SÉANCE 3</a:t>
            </a:r>
          </a:p>
        </p:txBody>
      </p:sp>
      <p:pic>
        <p:nvPicPr>
          <p:cNvPr id="5" name="Image 4" descr="kisspng-scalable-vector-graphics-javascript-python-logo-python-png-1713921357467-removebg-previe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040" y="4509135"/>
            <a:ext cx="1506220" cy="1506220"/>
          </a:xfrm>
          <a:prstGeom prst="rect">
            <a:avLst/>
          </a:prstGeom>
        </p:spPr>
      </p:pic>
      <p:sp>
        <p:nvSpPr>
          <p:cNvPr id="2" name="Flèche : courbe vers la droite 1">
            <a:extLst>
              <a:ext uri="{FF2B5EF4-FFF2-40B4-BE49-F238E27FC236}">
                <a16:creationId xmlns:a16="http://schemas.microsoft.com/office/drawing/2014/main" id="{F1651682-578B-FD51-2637-C6DE0C83F144}"/>
              </a:ext>
            </a:extLst>
          </p:cNvPr>
          <p:cNvSpPr/>
          <p:nvPr/>
        </p:nvSpPr>
        <p:spPr>
          <a:xfrm>
            <a:off x="3276018" y="2509203"/>
            <a:ext cx="359995" cy="719990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Flèche : courbe vers la droite 2">
            <a:extLst>
              <a:ext uri="{FF2B5EF4-FFF2-40B4-BE49-F238E27FC236}">
                <a16:creationId xmlns:a16="http://schemas.microsoft.com/office/drawing/2014/main" id="{5F7FB337-F35B-021B-37BA-E83EFF6C57A7}"/>
              </a:ext>
            </a:extLst>
          </p:cNvPr>
          <p:cNvSpPr/>
          <p:nvPr/>
        </p:nvSpPr>
        <p:spPr>
          <a:xfrm rot="10474590">
            <a:off x="3957228" y="2431211"/>
            <a:ext cx="359995" cy="719990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24069-36D5-1B92-AF84-7D83B7313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278B0E3-B8CB-0EB9-F727-6B453EB00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074"/>
            <a:ext cx="8229600" cy="806450"/>
          </a:xfrm>
        </p:spPr>
        <p:txBody>
          <a:bodyPr/>
          <a:lstStyle/>
          <a:p>
            <a:r>
              <a:rPr lang="fr-FR" sz="3200" u="sng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Situation problème :</a:t>
            </a: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3F6650EA-D276-0CB2-AC8E-604804275CDE}"/>
              </a:ext>
            </a:extLst>
          </p:cNvPr>
          <p:cNvSpPr txBox="1">
            <a:spLocks/>
          </p:cNvSpPr>
          <p:nvPr/>
        </p:nvSpPr>
        <p:spPr>
          <a:xfrm>
            <a:off x="162029" y="405042"/>
            <a:ext cx="8819941" cy="5183929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/>
              <a:t>Contexte :</a:t>
            </a:r>
            <a:r>
              <a:rPr lang="fr-FR" sz="2400" dirty="0"/>
              <a:t> Imaginer que le formateur de Python, FARID a organisé une compétition entre deux élèves </a:t>
            </a:r>
            <a:r>
              <a:rPr lang="fr-FR" sz="2400" b="1" dirty="0"/>
              <a:t>Omar</a:t>
            </a:r>
            <a:r>
              <a:rPr lang="fr-FR" sz="2400" dirty="0"/>
              <a:t> et </a:t>
            </a:r>
            <a:r>
              <a:rPr lang="fr-FR" sz="2400" b="1" dirty="0"/>
              <a:t>Ahmed </a:t>
            </a:r>
            <a:r>
              <a:rPr lang="fr-FR" sz="2400" dirty="0"/>
              <a:t>: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r>
              <a:rPr lang="fr-FR" sz="2400" i="1" dirty="0"/>
              <a:t>« Le premier qui affiche exactement 100 fois le mot 'Bonjour' à l'écran a gagné ! »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7639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38037-31C9-4552-741D-FCC6934B8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DC6EBE6-126E-1870-5640-D93D3E4F7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074"/>
            <a:ext cx="8229600" cy="806450"/>
          </a:xfrm>
        </p:spPr>
        <p:txBody>
          <a:bodyPr/>
          <a:lstStyle/>
          <a:p>
            <a:r>
              <a:rPr lang="fr-FR" sz="2400" b="1" dirty="0">
                <a:solidFill>
                  <a:schemeClr val="accent6">
                    <a:lumMod val="50000"/>
                  </a:schemeClr>
                </a:solidFill>
              </a:rPr>
              <a:t>1. La méthode d’Omar (La méthode "Brute")</a:t>
            </a:r>
            <a:endParaRPr lang="fr-FR" sz="2400" b="1" u="sng" dirty="0">
              <a:solidFill>
                <a:schemeClr val="accent6">
                  <a:lumMod val="50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FB5F9A8C-F85D-170C-0D69-8F0DC8495A2C}"/>
              </a:ext>
            </a:extLst>
          </p:cNvPr>
          <p:cNvSpPr txBox="1">
            <a:spLocks/>
          </p:cNvSpPr>
          <p:nvPr/>
        </p:nvSpPr>
        <p:spPr>
          <a:xfrm>
            <a:off x="612055" y="837035"/>
            <a:ext cx="7487896" cy="5183929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/>
              <a:t>Omar ne connaît pas les boucles. Il se dit : "C'est facile, je sais faire un </a:t>
            </a:r>
            <a:r>
              <a:rPr lang="fr-FR" sz="2400" dirty="0" err="1"/>
              <a:t>print</a:t>
            </a:r>
            <a:r>
              <a:rPr lang="fr-FR" sz="2400" dirty="0"/>
              <a:t> !". Il commence à taper frénétiquement, ou à faire du Copier/Coller.</a:t>
            </a:r>
          </a:p>
          <a:p>
            <a:endParaRPr lang="fr-FR" sz="2400" dirty="0"/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Bonjour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 Bonjour 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 Bonjour 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 Bonjour 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 Bonjour 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>
                <a:solidFill>
                  <a:srgbClr val="FF0000"/>
                </a:solidFill>
              </a:rPr>
              <a:t># ... Omar est à la ligne 12 ...</a:t>
            </a:r>
          </a:p>
          <a:p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00B050"/>
                </a:solidFill>
              </a:rPr>
              <a:t> Bonjour 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r>
              <a:rPr lang="fr-FR" sz="2400" dirty="0">
                <a:solidFill>
                  <a:srgbClr val="FF0000"/>
                </a:solidFill>
              </a:rPr>
              <a:t># ... Il perd le compte ... "J'en suis à combien là ?"</a:t>
            </a:r>
          </a:p>
        </p:txBody>
      </p:sp>
    </p:spTree>
    <p:extLst>
      <p:ext uri="{BB962C8B-B14F-4D97-AF65-F5344CB8AC3E}">
        <p14:creationId xmlns:p14="http://schemas.microsoft.com/office/powerpoint/2010/main" val="405428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EE734-77ED-509F-8878-7618C024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40FF60A-D474-50BE-1FD1-E14D13A0F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074"/>
            <a:ext cx="8229600" cy="806450"/>
          </a:xfrm>
        </p:spPr>
        <p:txBody>
          <a:bodyPr/>
          <a:lstStyle/>
          <a:p>
            <a:r>
              <a:rPr lang="fr-FR" sz="2400" b="1" dirty="0">
                <a:solidFill>
                  <a:schemeClr val="accent6">
                    <a:lumMod val="50000"/>
                  </a:schemeClr>
                </a:solidFill>
              </a:rPr>
              <a:t>1. La méthode d’Omar (La méthode "Brute")</a:t>
            </a:r>
            <a:endParaRPr lang="fr-FR" sz="2400" b="1" u="sng" dirty="0">
              <a:solidFill>
                <a:schemeClr val="accent6">
                  <a:lumMod val="50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DF2EB17-8EF1-5671-71FA-04E4095C2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051" y="1659285"/>
            <a:ext cx="703538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Problème 1 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C'est très long à écrire.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Problème 2 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C'est illisible.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Problème 3 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Risque d'erreur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(en faire 99 ou 101 sans faire exprès).</a:t>
            </a:r>
          </a:p>
        </p:txBody>
      </p:sp>
    </p:spTree>
    <p:extLst>
      <p:ext uri="{BB962C8B-B14F-4D97-AF65-F5344CB8AC3E}">
        <p14:creationId xmlns:p14="http://schemas.microsoft.com/office/powerpoint/2010/main" val="1164173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8B5BD-73C7-BC6C-2792-7AD1C5600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DC937F3-E9AC-E929-19F7-D1841506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074"/>
            <a:ext cx="8229600" cy="806450"/>
          </a:xfrm>
        </p:spPr>
        <p:txBody>
          <a:bodyPr/>
          <a:lstStyle/>
          <a:p>
            <a:r>
              <a:rPr lang="fr-FR" sz="2400" b="1" dirty="0">
                <a:solidFill>
                  <a:schemeClr val="accent6">
                    <a:lumMod val="50000"/>
                  </a:schemeClr>
                </a:solidFill>
              </a:rPr>
              <a:t>1. La méthode d’Ahmed (La méthode "Intelligente")</a:t>
            </a:r>
            <a:endParaRPr lang="fr-FR" sz="2400" b="1" u="sng" dirty="0">
              <a:solidFill>
                <a:schemeClr val="accent6">
                  <a:lumMod val="50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A943B462-E430-BAAD-D28A-6A115A40A75A}"/>
              </a:ext>
            </a:extLst>
          </p:cNvPr>
          <p:cNvSpPr txBox="1">
            <a:spLocks/>
          </p:cNvSpPr>
          <p:nvPr/>
        </p:nvSpPr>
        <p:spPr>
          <a:xfrm>
            <a:off x="457200" y="837035"/>
            <a:ext cx="7487896" cy="5183929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/>
              <a:t>Ahmed connaît le secret des boucles </a:t>
            </a:r>
            <a:r>
              <a:rPr lang="fr-FR" dirty="0"/>
              <a:t>for</a:t>
            </a:r>
            <a:r>
              <a:rPr lang="fr-FR" sz="2400" dirty="0"/>
              <a:t>. Il réfléchit 2 secondes, tape 2 lignes de code et appuie sur "Run".</a:t>
            </a:r>
          </a:p>
          <a:p>
            <a:endParaRPr lang="fr-FR" sz="2400" dirty="0"/>
          </a:p>
          <a:p>
            <a:r>
              <a:rPr lang="fr-FR" sz="2400" b="1" dirty="0"/>
              <a:t>Son code :</a:t>
            </a:r>
          </a:p>
          <a:p>
            <a:endParaRPr lang="fr-FR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for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range(</a:t>
            </a:r>
            <a:r>
              <a:rPr lang="en-US" sz="2400" dirty="0">
                <a:solidFill>
                  <a:srgbClr val="FF0000"/>
                </a:solidFill>
              </a:rPr>
              <a:t>100</a:t>
            </a:r>
            <a:r>
              <a:rPr lang="en-US" sz="2400" dirty="0">
                <a:solidFill>
                  <a:srgbClr val="0070C0"/>
                </a:solidFill>
              </a:rPr>
              <a:t>):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  print("</a:t>
            </a:r>
            <a:r>
              <a:rPr lang="fr-FR" sz="2400" dirty="0">
                <a:solidFill>
                  <a:srgbClr val="7030A0"/>
                </a:solidFill>
              </a:rPr>
              <a:t> </a:t>
            </a:r>
            <a:r>
              <a:rPr lang="fr-FR" sz="2400" dirty="0">
                <a:solidFill>
                  <a:srgbClr val="00B050"/>
                </a:solidFill>
              </a:rPr>
              <a:t>Bonjour </a:t>
            </a:r>
            <a:r>
              <a:rPr lang="en-US" sz="2400" dirty="0">
                <a:solidFill>
                  <a:srgbClr val="7030A0"/>
                </a:solidFill>
              </a:rPr>
              <a:t>")</a:t>
            </a:r>
          </a:p>
          <a:p>
            <a:endParaRPr lang="en-US" sz="2400" dirty="0">
              <a:solidFill>
                <a:srgbClr val="7030A0"/>
              </a:solidFill>
            </a:endParaRPr>
          </a:p>
          <a:p>
            <a:r>
              <a:rPr lang="fr-FR" sz="2400" b="1" dirty="0"/>
              <a:t>Résultat :</a:t>
            </a:r>
            <a:r>
              <a:rPr lang="fr-FR" sz="2400" dirty="0"/>
              <a:t> Ahmed a fini en 10 secondes alors qu’Omar en est encore à la ligne 25.</a:t>
            </a:r>
            <a:endParaRPr lang="fr-F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43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37080D-9D26-9ACE-9C98-EEA7CD504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boucle </a:t>
            </a:r>
            <a:r>
              <a:rPr lang="fr-FR" dirty="0">
                <a:solidFill>
                  <a:srgbClr val="0070C0"/>
                </a:solidFill>
              </a:rPr>
              <a:t>for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9F7E05-6416-C22D-2C1D-270A05C6F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1.On l’utilise si on veut répéter une action (comme afficher un message ou calculer) </a:t>
            </a:r>
            <a:r>
              <a:rPr lang="fr-FR" b="1" dirty="0"/>
              <a:t>un nombre de fois précis.</a:t>
            </a:r>
          </a:p>
          <a:p>
            <a:pPr marL="0" indent="0">
              <a:buNone/>
            </a:pPr>
            <a:r>
              <a:rPr lang="fr-FR" dirty="0"/>
              <a:t>2. </a:t>
            </a:r>
            <a:r>
              <a:rPr lang="fr-FR" sz="2400" dirty="0"/>
              <a:t>La Syntaxe (Comment on l'écrit ?):</a:t>
            </a:r>
          </a:p>
          <a:p>
            <a:pPr marL="0" indent="0">
              <a:buNone/>
            </a:pPr>
            <a:r>
              <a:rPr lang="fr-FR" sz="2400" dirty="0"/>
              <a:t>le mot-clé </a:t>
            </a:r>
            <a:r>
              <a:rPr lang="fr-FR" b="1" dirty="0">
                <a:solidFill>
                  <a:srgbClr val="0070C0"/>
                </a:solidFill>
              </a:rPr>
              <a:t>for</a:t>
            </a:r>
            <a:r>
              <a:rPr lang="fr-FR" sz="2400" dirty="0"/>
              <a:t>, la fonction </a:t>
            </a:r>
            <a:r>
              <a:rPr lang="fr-FR" b="1" dirty="0">
                <a:solidFill>
                  <a:srgbClr val="0070C0"/>
                </a:solidFill>
              </a:rPr>
              <a:t>range()</a:t>
            </a:r>
            <a:r>
              <a:rPr lang="fr-FR" sz="2400" dirty="0">
                <a:solidFill>
                  <a:srgbClr val="0070C0"/>
                </a:solidFill>
              </a:rPr>
              <a:t> </a:t>
            </a:r>
            <a:r>
              <a:rPr lang="fr-FR" sz="2400" dirty="0"/>
              <a:t>et les </a:t>
            </a:r>
            <a:r>
              <a:rPr lang="fr-FR" sz="2400" b="1" dirty="0">
                <a:solidFill>
                  <a:srgbClr val="0070C0"/>
                </a:solidFill>
              </a:rPr>
              <a:t>deux points </a:t>
            </a:r>
            <a:r>
              <a:rPr lang="fr-FR" b="1" dirty="0">
                <a:solidFill>
                  <a:srgbClr val="0070C0"/>
                </a:solidFill>
              </a:rPr>
              <a:t>:</a:t>
            </a:r>
            <a:endParaRPr lang="fr-FR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for (</a:t>
            </a:r>
            <a:r>
              <a:rPr lang="fr-FR" sz="2400" dirty="0">
                <a:solidFill>
                  <a:srgbClr val="00B050"/>
                </a:solidFill>
              </a:rPr>
              <a:t>une variable</a:t>
            </a:r>
            <a:r>
              <a:rPr lang="fr-FR" sz="2400" dirty="0">
                <a:solidFill>
                  <a:srgbClr val="0070C0"/>
                </a:solidFill>
              </a:rPr>
              <a:t>) in range(</a:t>
            </a:r>
            <a:r>
              <a:rPr lang="fr-FR" sz="2400" dirty="0">
                <a:solidFill>
                  <a:srgbClr val="7030A0"/>
                </a:solidFill>
              </a:rPr>
              <a:t>DÉBUT</a:t>
            </a:r>
            <a:r>
              <a:rPr lang="fr-FR" sz="2400" dirty="0">
                <a:solidFill>
                  <a:srgbClr val="00B050"/>
                </a:solidFill>
              </a:rPr>
              <a:t>,</a:t>
            </a:r>
            <a:r>
              <a:rPr lang="fr-FR" sz="2400" dirty="0"/>
              <a:t> </a:t>
            </a:r>
            <a:r>
              <a:rPr lang="fr-FR" sz="2400" dirty="0">
                <a:solidFill>
                  <a:srgbClr val="FF0000"/>
                </a:solidFill>
              </a:rPr>
              <a:t>STOP</a:t>
            </a:r>
            <a:r>
              <a:rPr lang="fr-FR" sz="2400" dirty="0">
                <a:solidFill>
                  <a:srgbClr val="00B050"/>
                </a:solidFill>
              </a:rPr>
              <a:t>, </a:t>
            </a:r>
            <a:r>
              <a:rPr lang="fr-FR" sz="2400" dirty="0">
                <a:solidFill>
                  <a:srgbClr val="FFC000"/>
                </a:solidFill>
              </a:rPr>
              <a:t>PAS</a:t>
            </a:r>
            <a:r>
              <a:rPr lang="fr-FR" sz="2400" dirty="0">
                <a:solidFill>
                  <a:srgbClr val="0070C0"/>
                </a:solidFill>
              </a:rPr>
              <a:t>):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  <a:highlight>
                  <a:srgbClr val="FF0000"/>
                </a:highlight>
              </a:rPr>
              <a:t> indentation</a:t>
            </a:r>
            <a:r>
              <a:rPr lang="fr-FR" sz="2400" dirty="0">
                <a:solidFill>
                  <a:srgbClr val="0070C0"/>
                </a:solidFill>
                <a:highlight>
                  <a:srgbClr val="EAEAEA"/>
                </a:highlight>
              </a:rPr>
              <a:t>  </a:t>
            </a:r>
            <a:r>
              <a:rPr lang="fr-FR" sz="2400" dirty="0">
                <a:solidFill>
                  <a:srgbClr val="0070C0"/>
                </a:solidFill>
              </a:rPr>
              <a:t>une action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Exemple :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for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400" dirty="0">
                <a:solidFill>
                  <a:srgbClr val="00B050"/>
                </a:solidFill>
              </a:rPr>
              <a:t>i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400" dirty="0">
                <a:solidFill>
                  <a:srgbClr val="0070C0"/>
                </a:solidFill>
              </a:rPr>
              <a:t>in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400" dirty="0">
                <a:solidFill>
                  <a:srgbClr val="0070C0"/>
                </a:solidFill>
              </a:rPr>
              <a:t>range(</a:t>
            </a:r>
            <a:r>
              <a:rPr lang="fr-FR" sz="2400" dirty="0">
                <a:solidFill>
                  <a:srgbClr val="7030A0"/>
                </a:solidFill>
              </a:rPr>
              <a:t>0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2400" dirty="0">
                <a:solidFill>
                  <a:srgbClr val="FF0000"/>
                </a:solidFill>
              </a:rPr>
              <a:t>11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2400" dirty="0">
                <a:solidFill>
                  <a:srgbClr val="FF6600"/>
                </a:solidFill>
              </a:rPr>
              <a:t>2</a:t>
            </a:r>
            <a:r>
              <a:rPr lang="fr-FR" sz="2400" dirty="0">
                <a:solidFill>
                  <a:srgbClr val="0070C0"/>
                </a:solidFill>
              </a:rPr>
              <a:t>):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  </a:t>
            </a:r>
            <a:r>
              <a:rPr lang="fr-FR" sz="2400" dirty="0" err="1">
                <a:solidFill>
                  <a:srgbClr val="0070C0"/>
                </a:solidFill>
              </a:rPr>
              <a:t>print</a:t>
            </a:r>
            <a:r>
              <a:rPr lang="fr-FR" sz="2400" dirty="0">
                <a:solidFill>
                  <a:srgbClr val="0070C0"/>
                </a:solidFill>
              </a:rPr>
              <a:t>(</a:t>
            </a:r>
            <a:r>
              <a:rPr lang="fr-FR" sz="2400" dirty="0">
                <a:solidFill>
                  <a:srgbClr val="00B050"/>
                </a:solidFill>
              </a:rPr>
              <a:t>i</a:t>
            </a:r>
            <a:r>
              <a:rPr lang="fr-FR" sz="2400" dirty="0">
                <a:solidFill>
                  <a:srgbClr val="0070C0"/>
                </a:solidFill>
              </a:rPr>
              <a:t>)      </a:t>
            </a:r>
            <a:r>
              <a:rPr lang="fr-FR" sz="24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# Affiche : 0, 2, 4, 6, 8, 10</a:t>
            </a:r>
          </a:p>
          <a:p>
            <a:pPr marL="0" indent="0">
              <a:buNone/>
            </a:pPr>
            <a:endParaRPr lang="fr-F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029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6509B-80A7-CD8C-8342-E08D71480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F52FFD-D48F-E36F-98D8-49080ABC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boucle </a:t>
            </a:r>
            <a:r>
              <a:rPr lang="fr-FR" dirty="0" err="1">
                <a:solidFill>
                  <a:srgbClr val="0070C0"/>
                </a:solidFill>
              </a:rPr>
              <a:t>while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420B1-0A2C-1A1D-603D-1092A57F0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/>
              <a:t>Contrairement à la boucle </a:t>
            </a:r>
            <a:r>
              <a:rPr lang="fr-FR" dirty="0"/>
              <a:t>for</a:t>
            </a:r>
            <a:r>
              <a:rPr lang="fr-FR" sz="2400" dirty="0"/>
              <a:t> (où l'on sait combien de fois on répète), la boucle </a:t>
            </a:r>
            <a:r>
              <a:rPr lang="fr-FR" dirty="0" err="1"/>
              <a:t>while</a:t>
            </a:r>
            <a:r>
              <a:rPr lang="fr-FR" sz="2400" dirty="0"/>
              <a:t> est utilisée quand </a:t>
            </a:r>
            <a:r>
              <a:rPr lang="fr-FR" sz="2400" b="1" dirty="0"/>
              <a:t>on ne sait pas à l'avance</a:t>
            </a:r>
            <a:r>
              <a:rPr lang="fr-FR" sz="2400" dirty="0"/>
              <a:t> combien de tours on va faire.</a:t>
            </a:r>
          </a:p>
          <a:p>
            <a:r>
              <a:rPr lang="fr-FR" sz="2400" b="1" dirty="0">
                <a:solidFill>
                  <a:srgbClr val="00B050"/>
                </a:solidFill>
              </a:rPr>
              <a:t> La Syntaxe</a:t>
            </a:r>
          </a:p>
          <a:p>
            <a:r>
              <a:rPr lang="fr-FR" sz="2400" dirty="0"/>
              <a:t>Il y a 3 étapes cruciales pour réussir une boucle </a:t>
            </a:r>
            <a:r>
              <a:rPr lang="fr-FR" dirty="0" err="1"/>
              <a:t>while</a:t>
            </a:r>
            <a:r>
              <a:rPr lang="fr-FR" sz="2400" dirty="0"/>
              <a:t> sans faire planter l'ordinateur :</a:t>
            </a:r>
          </a:p>
          <a:p>
            <a:r>
              <a:rPr lang="fr-FR" sz="2400" b="1" dirty="0"/>
              <a:t>L'initialisation</a:t>
            </a:r>
            <a:r>
              <a:rPr lang="fr-FR" sz="2400" dirty="0"/>
              <a:t> : On prépare la variable avant la boucle.</a:t>
            </a:r>
          </a:p>
          <a:p>
            <a:r>
              <a:rPr lang="fr-FR" sz="2400" b="1" dirty="0"/>
              <a:t>La condition</a:t>
            </a:r>
            <a:r>
              <a:rPr lang="fr-FR" sz="2400" dirty="0"/>
              <a:t> : Le test (Vrai ou Faux).</a:t>
            </a:r>
          </a:p>
          <a:p>
            <a:r>
              <a:rPr lang="fr-FR" sz="2400" b="1" dirty="0"/>
              <a:t>L'incrémentation (Le changement)</a:t>
            </a:r>
            <a:r>
              <a:rPr lang="fr-FR" sz="2400" dirty="0"/>
              <a:t> : On doit modifier la variable </a:t>
            </a:r>
            <a:r>
              <a:rPr lang="fr-FR" sz="2400" b="1" dirty="0"/>
              <a:t>dans</a:t>
            </a:r>
            <a:r>
              <a:rPr lang="fr-FR" sz="2400" dirty="0"/>
              <a:t> la boucle pour qu'à un moment, la condition devienne fausse.</a:t>
            </a:r>
          </a:p>
          <a:p>
            <a:pPr marL="0" indent="0">
              <a:buNone/>
            </a:pPr>
            <a:endParaRPr lang="fr-F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454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5B72C-213C-39FB-97D8-F9D9C5F78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9637D-3860-94A6-3900-08AD5404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boucle </a:t>
            </a:r>
            <a:r>
              <a:rPr lang="fr-FR" dirty="0" err="1">
                <a:solidFill>
                  <a:srgbClr val="0070C0"/>
                </a:solidFill>
              </a:rPr>
              <a:t>while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5C663B-1C76-4149-68F8-91AE037A4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/>
              <a:t>Exemple :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B050"/>
                </a:solidFill>
              </a:rPr>
              <a:t>compteur</a:t>
            </a:r>
            <a:r>
              <a:rPr lang="fr-FR" sz="2400" dirty="0"/>
              <a:t>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= 0</a:t>
            </a:r>
            <a:r>
              <a:rPr lang="fr-FR" sz="2400" dirty="0"/>
              <a:t>            </a:t>
            </a:r>
            <a:r>
              <a:rPr lang="fr-FR" sz="2400" dirty="0">
                <a:solidFill>
                  <a:srgbClr val="FF0000"/>
                </a:solidFill>
              </a:rPr>
              <a:t># 1. Initialisation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 err="1">
                <a:solidFill>
                  <a:srgbClr val="0070C0"/>
                </a:solidFill>
              </a:rPr>
              <a:t>while</a:t>
            </a:r>
            <a:r>
              <a:rPr lang="fr-FR" sz="2400" dirty="0"/>
              <a:t> </a:t>
            </a:r>
            <a:r>
              <a:rPr lang="fr-FR" sz="2400" dirty="0">
                <a:solidFill>
                  <a:srgbClr val="00B050"/>
                </a:solidFill>
              </a:rPr>
              <a:t>compteur</a:t>
            </a:r>
            <a:r>
              <a:rPr lang="fr-FR" sz="2400" dirty="0"/>
              <a:t>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&lt; 3</a:t>
            </a:r>
            <a:r>
              <a:rPr lang="fr-FR" sz="2400" dirty="0">
                <a:solidFill>
                  <a:srgbClr val="0070C0"/>
                </a:solidFill>
              </a:rPr>
              <a:t>: </a:t>
            </a:r>
            <a:r>
              <a:rPr lang="fr-FR" sz="2400" dirty="0"/>
              <a:t>    </a:t>
            </a:r>
            <a:r>
              <a:rPr lang="fr-FR" sz="2400" dirty="0">
                <a:solidFill>
                  <a:srgbClr val="FF0000"/>
                </a:solidFill>
              </a:rPr>
              <a:t># 2. Condition (Tant que c'est Vrai...)</a:t>
            </a:r>
          </a:p>
          <a:p>
            <a:pPr marL="0" indent="0">
              <a:buNone/>
            </a:pPr>
            <a:r>
              <a:rPr lang="fr-FR" sz="2400" dirty="0"/>
              <a:t>    </a:t>
            </a:r>
            <a:r>
              <a:rPr lang="fr-FR" sz="2400" dirty="0" err="1">
                <a:solidFill>
                  <a:srgbClr val="7030A0"/>
                </a:solidFill>
              </a:rPr>
              <a:t>print</a:t>
            </a:r>
            <a:r>
              <a:rPr lang="fr-FR" sz="2400" dirty="0">
                <a:solidFill>
                  <a:srgbClr val="7030A0"/>
                </a:solidFill>
              </a:rPr>
              <a:t>("</a:t>
            </a:r>
            <a:r>
              <a:rPr lang="fr-FR" sz="2400" dirty="0">
                <a:solidFill>
                  <a:srgbClr val="FF0000"/>
                </a:solidFill>
              </a:rPr>
              <a:t>Bonjour</a:t>
            </a:r>
            <a:r>
              <a:rPr lang="fr-FR" sz="2400" dirty="0">
                <a:solidFill>
                  <a:srgbClr val="7030A0"/>
                </a:solidFill>
              </a:rPr>
              <a:t>")</a:t>
            </a:r>
          </a:p>
          <a:p>
            <a:pPr marL="0" indent="0">
              <a:buNone/>
            </a:pPr>
            <a:r>
              <a:rPr lang="fr-FR" sz="2400" dirty="0"/>
              <a:t>    </a:t>
            </a:r>
            <a:r>
              <a:rPr lang="fr-FR" sz="2400" dirty="0">
                <a:solidFill>
                  <a:srgbClr val="00B050"/>
                </a:solidFill>
              </a:rPr>
              <a:t>compteur</a:t>
            </a:r>
            <a:r>
              <a:rPr lang="fr-FR" sz="2400" dirty="0"/>
              <a:t>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fr-FR" sz="2400" dirty="0"/>
              <a:t> </a:t>
            </a:r>
            <a:r>
              <a:rPr lang="fr-FR" sz="2400" dirty="0">
                <a:solidFill>
                  <a:srgbClr val="00B050"/>
                </a:solidFill>
              </a:rPr>
              <a:t>compteur</a:t>
            </a:r>
            <a:r>
              <a:rPr lang="fr-FR" sz="2400" dirty="0"/>
              <a:t>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+ 1</a:t>
            </a:r>
            <a:r>
              <a:rPr lang="fr-FR" sz="2400" dirty="0"/>
              <a:t> 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FF0000"/>
                </a:solidFill>
              </a:rPr>
              <a:t># 3. Changement (Sinon on ne sort jamais !)</a:t>
            </a:r>
          </a:p>
        </p:txBody>
      </p:sp>
    </p:spTree>
    <p:extLst>
      <p:ext uri="{BB962C8B-B14F-4D97-AF65-F5344CB8AC3E}">
        <p14:creationId xmlns:p14="http://schemas.microsoft.com/office/powerpoint/2010/main" val="3511401680"/>
      </p:ext>
    </p:extLst>
  </p:cSld>
  <p:clrMapOvr>
    <a:masterClrMapping/>
  </p:clrMapOvr>
</p:sld>
</file>

<file path=ppt/theme/theme1.xml><?xml version="1.0" encoding="utf-8"?>
<a:theme xmlns:a="http://schemas.openxmlformats.org/drawingml/2006/main" name="Stationery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4"/>
      </a:accent5>
      <a:accent6>
        <a:srgbClr val="E5895B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510</Words>
  <Application>Microsoft Office PowerPoint</Application>
  <PresentationFormat>Affichage à l'écran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ADLaM Display</vt:lpstr>
      <vt:lpstr>Arial</vt:lpstr>
      <vt:lpstr>Calibri</vt:lpstr>
      <vt:lpstr>Stationery</vt:lpstr>
      <vt:lpstr>  🐍 Séance 4 :   Les boucles (for – while)  </vt:lpstr>
      <vt:lpstr>Situation problème :</vt:lpstr>
      <vt:lpstr>1. La méthode d’Omar (La méthode "Brute")</vt:lpstr>
      <vt:lpstr>1. La méthode d’Omar (La méthode "Brute")</vt:lpstr>
      <vt:lpstr>1. La méthode d’Ahmed (La méthode "Intelligente")</vt:lpstr>
      <vt:lpstr>La boucle for</vt:lpstr>
      <vt:lpstr>La boucle while</vt:lpstr>
      <vt:lpstr>La boucle while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farid</dc:creator>
  <cp:lastModifiedBy>FARID.ELKHARRAZI</cp:lastModifiedBy>
  <cp:revision>14</cp:revision>
  <dcterms:created xsi:type="dcterms:W3CDTF">2011-09-23T15:07:58Z</dcterms:created>
  <dcterms:modified xsi:type="dcterms:W3CDTF">2026-01-03T18:23:59Z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1036-12.2.0.23155</vt:lpwstr>
  </property>
  <property fmtid="{D5CDD505-2E9C-101B-9397-08002B2CF9AE}" pid="3" name="ICV">
    <vt:lpwstr>89C0E7B5CA5047E788C4D90B50939377_11</vt:lpwstr>
  </property>
</Properties>
</file>