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89" r:id="rId6"/>
    <p:sldId id="290" r:id="rId7"/>
    <p:sldId id="264" r:id="rId8"/>
    <p:sldId id="288" r:id="rId9"/>
    <p:sldId id="259" r:id="rId10"/>
    <p:sldId id="262" r:id="rId11"/>
    <p:sldId id="263" r:id="rId12"/>
    <p:sldId id="260" r:id="rId13"/>
    <p:sldId id="277" r:id="rId14"/>
    <p:sldId id="266" r:id="rId15"/>
    <p:sldId id="267" r:id="rId16"/>
    <p:sldId id="268" r:id="rId17"/>
    <p:sldId id="269" r:id="rId18"/>
    <p:sldId id="270" r:id="rId19"/>
    <p:sldId id="272" r:id="rId20"/>
    <p:sldId id="273" r:id="rId21"/>
    <p:sldId id="274" r:id="rId22"/>
    <p:sldId id="275" r:id="rId23"/>
    <p:sldId id="276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57" d="100"/>
          <a:sy n="57" d="100"/>
        </p:scale>
        <p:origin x="94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424E7C-9FC0-EB7E-CAEF-2BE5AB010C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C5BB921-4F99-0B89-8874-909265DC7C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BB555C-3271-8359-88DD-37713AD20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B3745-A4C4-4797-9942-23BF7EFD1765}" type="datetimeFigureOut">
              <a:rPr lang="fr-FR" smtClean="0"/>
              <a:t>25/12/2022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35D378-30B7-836A-5ADF-5C5365C2B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5383F9-02B0-9C14-C49C-6EA53DF57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7B7-092B-468B-8DD8-C8AD8BDB7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1065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D0F4D8-A65D-1BB8-E264-1C493F624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A27E239-7C11-CCC2-843A-A1B5154A0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241EE0-72F7-5A40-8605-FD89125FE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B3745-A4C4-4797-9942-23BF7EFD1765}" type="datetimeFigureOut">
              <a:rPr lang="fr-FR" smtClean="0"/>
              <a:t>25/12/2022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BDA113-0DFE-7C1C-3476-E3659BE9A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E7954C-1BD3-38DC-C0A0-0A4D34A37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7B7-092B-468B-8DD8-C8AD8BDB7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7764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7DDD696-6453-2074-2EF3-02D263A777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36C1DDE-F169-748B-A668-6A4A817CAA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A68706-9E35-6D54-3FD1-7291818F1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B3745-A4C4-4797-9942-23BF7EFD1765}" type="datetimeFigureOut">
              <a:rPr lang="fr-FR" smtClean="0"/>
              <a:t>25/12/2022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1EA489-53E5-9662-083A-31A0ABB5E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4E01AA5-A7C2-BCB2-05C3-1D0BA85B2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7B7-092B-468B-8DD8-C8AD8BDB7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1615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8AF227-97AB-09D7-F0CC-6252250E9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130F2E-0804-DEF2-EBF7-C7762DBD3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99BBD0-ABB3-9E6D-5263-511CB12F6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B3745-A4C4-4797-9942-23BF7EFD1765}" type="datetimeFigureOut">
              <a:rPr lang="fr-FR" smtClean="0"/>
              <a:t>25/12/2022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5F5FCF-198F-C060-DC50-06D3C8F35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154B50-4B6F-7D58-D669-857B0A768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7B7-092B-468B-8DD8-C8AD8BDB7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376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521675-B4B2-7739-D7A5-1AA5B1504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BAB5EE6-9FE4-C652-45E1-57BBF0F14C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EB8C2E-E93C-5A44-252A-D8B8C8B17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B3745-A4C4-4797-9942-23BF7EFD1765}" type="datetimeFigureOut">
              <a:rPr lang="fr-FR" smtClean="0"/>
              <a:t>25/12/2022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897402-D0DB-20B1-B444-661AA27A6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9F5DBCB-9D06-D275-BA63-5AEF52AEF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7B7-092B-468B-8DD8-C8AD8BDB7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8844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4374C1-31D2-9D54-3DE4-8FFB0A5B2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203875-586E-00F1-042D-44D870ECFE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CB815C6-E678-0BE9-4BEF-9568A5C3CD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FB4A33-DF82-FD6D-28FF-DED2EC9D3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B3745-A4C4-4797-9942-23BF7EFD1765}" type="datetimeFigureOut">
              <a:rPr lang="fr-FR" smtClean="0"/>
              <a:t>25/12/2022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8292EBB-57A4-C68C-6F56-40E74B370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557B841-948B-769A-FD87-4A95E430B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7B7-092B-468B-8DD8-C8AD8BDB7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6708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983988-DFFC-5D79-3A7C-D51B3A292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CA056B-E2E3-A27D-998E-D3FD0DABB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BF4B638-C17F-1D49-BB69-F0E51F786A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E91BFCB-70DA-08FB-696E-B53872D014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B2F1A0C-A889-A651-1863-DB8522A44C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D71765E-FCF2-588A-3C45-CACFE98FB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B3745-A4C4-4797-9942-23BF7EFD1765}" type="datetimeFigureOut">
              <a:rPr lang="fr-FR" smtClean="0"/>
              <a:t>25/12/2022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64EB174-52AF-756C-4F9A-2B3CEE344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2BA1A21-B3AC-8BD2-28BA-0D969E558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7B7-092B-468B-8DD8-C8AD8BDB7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1519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87E4EE-58C1-4E73-F4ED-C88B9952B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587E9E8-5BEF-119A-006B-BF4BBA486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B3745-A4C4-4797-9942-23BF7EFD1765}" type="datetimeFigureOut">
              <a:rPr lang="fr-FR" smtClean="0"/>
              <a:t>25/12/2022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FF065E9-DA24-568D-BB53-A73AAE8B8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70709B8-8C8D-EFF5-566D-A6218D4A5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7B7-092B-468B-8DD8-C8AD8BDB7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847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1C39218-C723-63F4-47D1-4AB9A17AD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B3745-A4C4-4797-9942-23BF7EFD1765}" type="datetimeFigureOut">
              <a:rPr lang="fr-FR" smtClean="0"/>
              <a:t>25/12/2022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CA8CFAB-C7EB-5FE7-3D06-5537E0024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FD57E4D-54A9-A4D0-1814-A205079C5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7B7-092B-468B-8DD8-C8AD8BDB7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2343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FF200D-1E77-6910-7C23-04307EDFA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616714-9217-2EAC-AE88-357C3EB98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E61CF83-C4EB-307D-0B1A-39711D7D3F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56A8A67-204F-0B80-8A4A-4BA79C032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B3745-A4C4-4797-9942-23BF7EFD1765}" type="datetimeFigureOut">
              <a:rPr lang="fr-FR" smtClean="0"/>
              <a:t>25/12/2022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FA871B2-8C7B-4ACA-EE7F-66CCC1634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36D3010-5FBE-5852-E891-DFFF4A46E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7B7-092B-468B-8DD8-C8AD8BDB7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0602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459529-B936-F234-5EDA-91795EC1E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C1A4898-52D6-8474-F4BD-6E856852DD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0576F17-ADAE-840D-952A-E3169F7EE4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4429100-4479-1BE9-CF92-497E87721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B3745-A4C4-4797-9942-23BF7EFD1765}" type="datetimeFigureOut">
              <a:rPr lang="fr-FR" smtClean="0"/>
              <a:t>25/12/2022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2401585-ECF1-827D-D847-768C8071E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A3AF428-EEA4-0793-5434-4E34D13F2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157B7-092B-468B-8DD8-C8AD8BDB7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5512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3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9148A29-8FB6-882A-E462-D7F0BDA5E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6218BD5-5780-8861-C833-33254DAA4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2A8037-D2A4-9C37-2274-5E7DDFF048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B3745-A4C4-4797-9942-23BF7EFD1765}" type="datetimeFigureOut">
              <a:rPr lang="fr-FR" smtClean="0"/>
              <a:t>25/12/2022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FFD6A9-6572-BD7B-16CA-2232ECAAA9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FEC2278-6A1B-08DD-7D11-DB14C96841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157B7-092B-468B-8DD8-C8AD8BDB7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6215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AB006C-07E2-9B6E-E3D9-FF82E7CD9E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9700" y="-363537"/>
            <a:ext cx="9144000" cy="2387600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0070C0"/>
                </a:solidFill>
                <a:effectLst/>
                <a:latin typeface="Lucida Sans Typewriter" panose="020B0509030504030204" pitchFamily="49" charset="0"/>
                <a:ea typeface="Arial" panose="020B0604020202020204" pitchFamily="34" charset="0"/>
              </a:rPr>
              <a:t>Création des sites web à base de </a:t>
            </a:r>
            <a:endParaRPr lang="fr-FR" sz="23900" dirty="0">
              <a:solidFill>
                <a:srgbClr val="0070C0"/>
              </a:solidFill>
              <a:latin typeface="Lucida Sans Typewriter" panose="020B0509030504030204" pitchFamily="49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ECF56A6-5388-1E9A-6425-07EEB570EC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799" y="2276474"/>
            <a:ext cx="7553325" cy="522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19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2756FEA0-AF48-19C4-86FE-AF238B7D3487}"/>
              </a:ext>
            </a:extLst>
          </p:cNvPr>
          <p:cNvSpPr txBox="1"/>
          <p:nvPr/>
        </p:nvSpPr>
        <p:spPr>
          <a:xfrm>
            <a:off x="228600" y="1397434"/>
            <a:ext cx="12091987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3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Le but d'un navigateur web (Chrome, Edge, Firefox, Safari) est de lire des documents HTML et de les afficher correctement.</a:t>
            </a:r>
          </a:p>
          <a:p>
            <a:pPr algn="l"/>
            <a:r>
              <a:rPr lang="fr-FR" sz="3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Un navigateur n'affiche pas les balises HTML, mais les utilisent pour déterminer comment afficher le document :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994A343-F55C-0C06-7FA2-9FF3BB7040C7}"/>
              </a:ext>
            </a:extLst>
          </p:cNvPr>
          <p:cNvSpPr txBox="1"/>
          <p:nvPr/>
        </p:nvSpPr>
        <p:spPr>
          <a:xfrm>
            <a:off x="-2095501" y="-744319"/>
            <a:ext cx="11725275" cy="17543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fr-FR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6000" b="1">
                <a:solidFill>
                  <a:srgbClr val="FF0000"/>
                </a:solidFill>
                <a:effectLst/>
                <a:latin typeface="Lucida Sans Typewriter" panose="020B0509030504030204" pitchFamily="49" charset="0"/>
                <a:ea typeface="Arial" panose="020B0604020202020204" pitchFamily="34" charset="0"/>
                <a:cs typeface="+mj-cs"/>
              </a:defRPr>
            </a:lvl1pPr>
          </a:lstStyle>
          <a:p>
            <a:r>
              <a:rPr lang="fr-FR" dirty="0"/>
              <a:t>Navigateurs Web</a:t>
            </a: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E0C6E7C2-9125-61B2-AD51-768646F74C2F}"/>
              </a:ext>
            </a:extLst>
          </p:cNvPr>
          <p:cNvGrpSpPr/>
          <p:nvPr/>
        </p:nvGrpSpPr>
        <p:grpSpPr>
          <a:xfrm>
            <a:off x="9001264" y="4200524"/>
            <a:ext cx="2800211" cy="2300745"/>
            <a:chOff x="8976376" y="409763"/>
            <a:chExt cx="3215624" cy="3451405"/>
          </a:xfrm>
        </p:grpSpPr>
        <p:pic>
          <p:nvPicPr>
            <p:cNvPr id="6" name="Image 5">
              <a:extLst>
                <a:ext uri="{FF2B5EF4-FFF2-40B4-BE49-F238E27FC236}">
                  <a16:creationId xmlns:a16="http://schemas.microsoft.com/office/drawing/2014/main" id="{3B0AC48E-ACB4-D1C9-0E89-31B3039F522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14813" y="409763"/>
              <a:ext cx="2143125" cy="2143125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7DB8405-A563-27ED-4C0F-AE7A93AE7982}"/>
                </a:ext>
              </a:extLst>
            </p:cNvPr>
            <p:cNvSpPr/>
            <p:nvPr/>
          </p:nvSpPr>
          <p:spPr>
            <a:xfrm>
              <a:off x="8976376" y="3214837"/>
              <a:ext cx="321562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36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Microsoft Edge</a:t>
              </a:r>
              <a:endParaRPr lang="fr-FR" sz="36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FDAE7C41-4746-FAA6-9E39-73C5FD5710A1}"/>
              </a:ext>
            </a:extLst>
          </p:cNvPr>
          <p:cNvGrpSpPr/>
          <p:nvPr/>
        </p:nvGrpSpPr>
        <p:grpSpPr>
          <a:xfrm>
            <a:off x="776937" y="4200524"/>
            <a:ext cx="1975935" cy="2300745"/>
            <a:chOff x="634062" y="409763"/>
            <a:chExt cx="2269066" cy="3451405"/>
          </a:xfrm>
        </p:grpSpPr>
        <p:pic>
          <p:nvPicPr>
            <p:cNvPr id="9" name="Image 8">
              <a:extLst>
                <a:ext uri="{FF2B5EF4-FFF2-40B4-BE49-F238E27FC236}">
                  <a16:creationId xmlns:a16="http://schemas.microsoft.com/office/drawing/2014/main" id="{6AD05DB1-0134-6D74-0884-C18878CA05C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4062" y="409763"/>
              <a:ext cx="2269066" cy="2342774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8377D67-A4E4-34D9-2964-B2F178AD4497}"/>
                </a:ext>
              </a:extLst>
            </p:cNvPr>
            <p:cNvSpPr/>
            <p:nvPr/>
          </p:nvSpPr>
          <p:spPr>
            <a:xfrm>
              <a:off x="753964" y="3214837"/>
              <a:ext cx="1612621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3600" b="1" dirty="0">
                  <a:solidFill>
                    <a:schemeClr val="accent1">
                      <a:lumMod val="75000"/>
                    </a:scheme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Firefox</a:t>
              </a:r>
              <a:endParaRPr lang="fr-FR" sz="36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43C759B6-0B74-EBAD-DA1F-523B923EA3FB}"/>
              </a:ext>
            </a:extLst>
          </p:cNvPr>
          <p:cNvSpPr/>
          <p:nvPr/>
        </p:nvSpPr>
        <p:spPr>
          <a:xfrm>
            <a:off x="4474693" y="6070417"/>
            <a:ext cx="2967721" cy="4308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Google Chrome </a:t>
            </a:r>
            <a:endParaRPr lang="fr-FR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5EF2F36F-107A-4EB8-FAEB-7AD6E4F5B0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3012" y="3857564"/>
            <a:ext cx="2675341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479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09FB98D-3ECF-B583-B890-84F3990969A6}"/>
              </a:ext>
            </a:extLst>
          </p:cNvPr>
          <p:cNvSpPr txBox="1"/>
          <p:nvPr/>
        </p:nvSpPr>
        <p:spPr>
          <a:xfrm>
            <a:off x="868325" y="1672966"/>
            <a:ext cx="905185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fr-FR"/>
            </a:defPPr>
            <a:lvl1pPr>
              <a:defRPr sz="5400"/>
            </a:lvl1pPr>
          </a:lstStyle>
          <a:p>
            <a:r>
              <a:rPr lang="fr-FR" dirty="0"/>
              <a:t>Bloc-notes (</a:t>
            </a:r>
            <a:r>
              <a:rPr lang="fr-FR" dirty="0" err="1"/>
              <a:t>windows</a:t>
            </a:r>
            <a:r>
              <a:rPr lang="fr-FR" dirty="0"/>
              <a:t>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556B741-3F86-EF1C-4017-630B7E3DA85C}"/>
              </a:ext>
            </a:extLst>
          </p:cNvPr>
          <p:cNvSpPr txBox="1"/>
          <p:nvPr/>
        </p:nvSpPr>
        <p:spPr>
          <a:xfrm>
            <a:off x="868325" y="4723369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fr-FR"/>
            </a:defPPr>
            <a:lvl1pPr>
              <a:defRPr sz="5400"/>
            </a:lvl1pPr>
          </a:lstStyle>
          <a:p>
            <a:r>
              <a:rPr lang="fr-FR" dirty="0" err="1"/>
              <a:t>TextEdit</a:t>
            </a:r>
            <a:r>
              <a:rPr lang="fr-FR" dirty="0"/>
              <a:t> (Mac)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48494C0-43D4-33AA-C86A-3D8B2FB92FC6}"/>
              </a:ext>
            </a:extLst>
          </p:cNvPr>
          <p:cNvSpPr txBox="1"/>
          <p:nvPr/>
        </p:nvSpPr>
        <p:spPr>
          <a:xfrm>
            <a:off x="-1980313" y="170119"/>
            <a:ext cx="11283802" cy="9370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fr-FR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6000" b="1">
                <a:solidFill>
                  <a:srgbClr val="FF0000"/>
                </a:solidFill>
                <a:effectLst/>
                <a:latin typeface="Lucida Sans Typewriter" panose="020B0509030504030204" pitchFamily="49" charset="0"/>
                <a:ea typeface="Arial" panose="020B0604020202020204" pitchFamily="34" charset="0"/>
                <a:cs typeface="+mj-cs"/>
              </a:defRPr>
            </a:lvl1pPr>
          </a:lstStyle>
          <a:p>
            <a:r>
              <a:rPr lang="fr-FR" dirty="0"/>
              <a:t>Éditeurs HTML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CF6B704-AB42-4375-8DEF-D6E6A6FEA8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0476" y="3558618"/>
            <a:ext cx="2667000" cy="2667000"/>
          </a:xfrm>
          <a:prstGeom prst="rect">
            <a:avLst/>
          </a:prstGeom>
          <a:noFill/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AF6C69FD-EF5C-F079-5E71-CFF7B61FF0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1" y="710643"/>
            <a:ext cx="2847975" cy="2847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737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00BCA84-71E3-F106-AA7D-EC381EA4173E}"/>
              </a:ext>
            </a:extLst>
          </p:cNvPr>
          <p:cNvSpPr txBox="1"/>
          <p:nvPr/>
        </p:nvSpPr>
        <p:spPr>
          <a:xfrm>
            <a:off x="781049" y="1571625"/>
            <a:ext cx="10906125" cy="31958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fr-FR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6000" b="1">
                <a:solidFill>
                  <a:srgbClr val="FF0000"/>
                </a:solidFill>
                <a:effectLst/>
                <a:latin typeface="Lucida Sans Typewriter" panose="020B0509030504030204" pitchFamily="49" charset="0"/>
                <a:ea typeface="Arial" panose="020B0604020202020204" pitchFamily="34" charset="0"/>
                <a:cs typeface="+mj-cs"/>
              </a:defRPr>
            </a:lvl1pPr>
          </a:lstStyle>
          <a:p>
            <a:r>
              <a:rPr lang="fr-FR" dirty="0">
                <a:solidFill>
                  <a:srgbClr val="00B050"/>
                </a:solidFill>
              </a:rPr>
              <a:t>créer votre première page Web avec le Bloc-notes</a:t>
            </a:r>
          </a:p>
        </p:txBody>
      </p:sp>
    </p:spTree>
    <p:extLst>
      <p:ext uri="{BB962C8B-B14F-4D97-AF65-F5344CB8AC3E}">
        <p14:creationId xmlns:p14="http://schemas.microsoft.com/office/powerpoint/2010/main" val="13216527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753EFD5-77F2-AD15-9AF0-B98ED9B2B365}"/>
              </a:ext>
            </a:extLst>
          </p:cNvPr>
          <p:cNvSpPr txBox="1"/>
          <p:nvPr/>
        </p:nvSpPr>
        <p:spPr>
          <a:xfrm>
            <a:off x="255779" y="622537"/>
            <a:ext cx="11680442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500" b="1" dirty="0"/>
              <a:t>Ma page web</a:t>
            </a:r>
            <a:r>
              <a:rPr lang="fr-FR" sz="11500" b="1" dirty="0">
                <a:solidFill>
                  <a:srgbClr val="FF0000"/>
                </a:solidFill>
              </a:rPr>
              <a:t>.html</a:t>
            </a:r>
          </a:p>
        </p:txBody>
      </p:sp>
      <p:sp>
        <p:nvSpPr>
          <p:cNvPr id="3" name="Accolade ouvrante 2">
            <a:extLst>
              <a:ext uri="{FF2B5EF4-FFF2-40B4-BE49-F238E27FC236}">
                <a16:creationId xmlns:a16="http://schemas.microsoft.com/office/drawing/2014/main" id="{D191459A-726B-47BC-E880-5C3280A2431C}"/>
              </a:ext>
            </a:extLst>
          </p:cNvPr>
          <p:cNvSpPr/>
          <p:nvPr/>
        </p:nvSpPr>
        <p:spPr>
          <a:xfrm rot="16200000">
            <a:off x="9318662" y="1888684"/>
            <a:ext cx="1428108" cy="2210705"/>
          </a:xfrm>
          <a:prstGeom prst="lef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81AAB59-151B-4650-55D4-330D6FE5FB3F}"/>
              </a:ext>
            </a:extLst>
          </p:cNvPr>
          <p:cNvSpPr txBox="1"/>
          <p:nvPr/>
        </p:nvSpPr>
        <p:spPr>
          <a:xfrm>
            <a:off x="8448144" y="3769623"/>
            <a:ext cx="34880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>
                <a:solidFill>
                  <a:srgbClr val="00B050"/>
                </a:solidFill>
              </a:rPr>
              <a:t>Extension du fichier </a:t>
            </a:r>
          </a:p>
        </p:txBody>
      </p:sp>
    </p:spTree>
    <p:extLst>
      <p:ext uri="{BB962C8B-B14F-4D97-AF65-F5344CB8AC3E}">
        <p14:creationId xmlns:p14="http://schemas.microsoft.com/office/powerpoint/2010/main" val="7372875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1697F74-B85E-FECB-0FE7-575D79C25F3A}"/>
              </a:ext>
            </a:extLst>
          </p:cNvPr>
          <p:cNvSpPr txBox="1"/>
          <p:nvPr/>
        </p:nvSpPr>
        <p:spPr>
          <a:xfrm>
            <a:off x="3508513" y="571167"/>
            <a:ext cx="5671745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500" b="1" dirty="0"/>
              <a:t>&lt;p&gt; &lt;/p&gt;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9BDCB58-92A2-8F2A-4D61-989965BD6DB6}"/>
              </a:ext>
            </a:extLst>
          </p:cNvPr>
          <p:cNvSpPr txBox="1"/>
          <p:nvPr/>
        </p:nvSpPr>
        <p:spPr>
          <a:xfrm>
            <a:off x="3130828" y="3644781"/>
            <a:ext cx="616888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>
                <a:solidFill>
                  <a:srgbClr val="FF0000"/>
                </a:solidFill>
              </a:rPr>
              <a:t>Les </a:t>
            </a:r>
          </a:p>
          <a:p>
            <a:pPr algn="ctr"/>
            <a:r>
              <a:rPr lang="fr-FR" sz="6600" b="1" dirty="0">
                <a:solidFill>
                  <a:srgbClr val="FF0000"/>
                </a:solidFill>
              </a:rPr>
              <a:t>Paragraphes </a:t>
            </a:r>
          </a:p>
        </p:txBody>
      </p:sp>
    </p:spTree>
    <p:extLst>
      <p:ext uri="{BB962C8B-B14F-4D97-AF65-F5344CB8AC3E}">
        <p14:creationId xmlns:p14="http://schemas.microsoft.com/office/powerpoint/2010/main" val="40954902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1697F74-B85E-FECB-0FE7-575D79C25F3A}"/>
              </a:ext>
            </a:extLst>
          </p:cNvPr>
          <p:cNvSpPr txBox="1"/>
          <p:nvPr/>
        </p:nvSpPr>
        <p:spPr>
          <a:xfrm>
            <a:off x="725557" y="179004"/>
            <a:ext cx="744787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800" b="1" dirty="0"/>
              <a:t>&lt;h1&gt; </a:t>
            </a:r>
            <a:r>
              <a:rPr lang="fr-FR" sz="8800" b="1" dirty="0">
                <a:solidFill>
                  <a:srgbClr val="00B050"/>
                </a:solidFill>
              </a:rPr>
              <a:t>….. </a:t>
            </a:r>
            <a:r>
              <a:rPr lang="fr-FR" sz="8800" b="1" dirty="0"/>
              <a:t> &lt;/h1&gt;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9BDCB58-92A2-8F2A-4D61-989965BD6DB6}"/>
              </a:ext>
            </a:extLst>
          </p:cNvPr>
          <p:cNvSpPr txBox="1"/>
          <p:nvPr/>
        </p:nvSpPr>
        <p:spPr>
          <a:xfrm>
            <a:off x="7460977" y="2272869"/>
            <a:ext cx="463759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800" b="1" dirty="0">
                <a:solidFill>
                  <a:srgbClr val="FF0000"/>
                </a:solidFill>
              </a:rPr>
              <a:t>Les titres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6E15299-3D74-A31C-4725-5B43F25CC6D1}"/>
              </a:ext>
            </a:extLst>
          </p:cNvPr>
          <p:cNvSpPr txBox="1"/>
          <p:nvPr/>
        </p:nvSpPr>
        <p:spPr>
          <a:xfrm>
            <a:off x="725557" y="1549594"/>
            <a:ext cx="744787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800" b="1" dirty="0"/>
              <a:t>&lt;h2&gt; </a:t>
            </a:r>
            <a:r>
              <a:rPr lang="fr-FR" sz="8800" b="1" dirty="0">
                <a:solidFill>
                  <a:srgbClr val="00B050"/>
                </a:solidFill>
              </a:rPr>
              <a:t>…..</a:t>
            </a:r>
            <a:r>
              <a:rPr lang="fr-FR" sz="8800" b="1" dirty="0"/>
              <a:t>  &lt;/h2&gt;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F30A24E-945A-69BE-7019-DF8DAB5069DA}"/>
              </a:ext>
            </a:extLst>
          </p:cNvPr>
          <p:cNvSpPr txBox="1"/>
          <p:nvPr/>
        </p:nvSpPr>
        <p:spPr>
          <a:xfrm>
            <a:off x="3720544" y="2649552"/>
            <a:ext cx="163664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b="1" dirty="0"/>
              <a:t>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5467EE8-34CE-9E06-4DAB-0BABA578C915}"/>
              </a:ext>
            </a:extLst>
          </p:cNvPr>
          <p:cNvSpPr txBox="1"/>
          <p:nvPr/>
        </p:nvSpPr>
        <p:spPr>
          <a:xfrm>
            <a:off x="3740425" y="3199083"/>
            <a:ext cx="163664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b="1" dirty="0"/>
              <a:t>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D52F707-0D1B-C776-57AA-EA9E0A211B7A}"/>
              </a:ext>
            </a:extLst>
          </p:cNvPr>
          <p:cNvSpPr txBox="1"/>
          <p:nvPr/>
        </p:nvSpPr>
        <p:spPr>
          <a:xfrm>
            <a:off x="3740424" y="3821868"/>
            <a:ext cx="163664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b="1" dirty="0"/>
              <a:t>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E883E1B-4515-FE83-6AC4-73CFD3B0060A}"/>
              </a:ext>
            </a:extLst>
          </p:cNvPr>
          <p:cNvSpPr txBox="1"/>
          <p:nvPr/>
        </p:nvSpPr>
        <p:spPr>
          <a:xfrm>
            <a:off x="725557" y="4922272"/>
            <a:ext cx="744787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800" b="1" dirty="0"/>
              <a:t>&lt;h6&gt; </a:t>
            </a:r>
            <a:r>
              <a:rPr lang="fr-FR" sz="8800" b="1" dirty="0">
                <a:solidFill>
                  <a:srgbClr val="00B050"/>
                </a:solidFill>
              </a:rPr>
              <a:t> ….. </a:t>
            </a:r>
            <a:r>
              <a:rPr lang="fr-FR" sz="8800" b="1" dirty="0"/>
              <a:t>&lt;/h6&gt;</a:t>
            </a:r>
          </a:p>
        </p:txBody>
      </p:sp>
    </p:spTree>
    <p:extLst>
      <p:ext uri="{BB962C8B-B14F-4D97-AF65-F5344CB8AC3E}">
        <p14:creationId xmlns:p14="http://schemas.microsoft.com/office/powerpoint/2010/main" val="23129832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1697F74-B85E-FECB-0FE7-575D79C25F3A}"/>
              </a:ext>
            </a:extLst>
          </p:cNvPr>
          <p:cNvSpPr txBox="1"/>
          <p:nvPr/>
        </p:nvSpPr>
        <p:spPr>
          <a:xfrm>
            <a:off x="3566301" y="432020"/>
            <a:ext cx="2969083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500" b="1" dirty="0"/>
              <a:t>&lt;</a:t>
            </a:r>
            <a:r>
              <a:rPr lang="fr-FR" sz="11500" b="1" dirty="0" err="1"/>
              <a:t>br</a:t>
            </a:r>
            <a:r>
              <a:rPr lang="fr-FR" sz="11500" b="1" dirty="0"/>
              <a:t>&gt;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9BDCB58-92A2-8F2A-4D61-989965BD6DB6}"/>
              </a:ext>
            </a:extLst>
          </p:cNvPr>
          <p:cNvSpPr txBox="1"/>
          <p:nvPr/>
        </p:nvSpPr>
        <p:spPr>
          <a:xfrm>
            <a:off x="3011557" y="4198289"/>
            <a:ext cx="61688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>
                <a:solidFill>
                  <a:srgbClr val="FF0000"/>
                </a:solidFill>
              </a:rPr>
              <a:t>saut de ligne</a:t>
            </a:r>
          </a:p>
        </p:txBody>
      </p:sp>
    </p:spTree>
    <p:extLst>
      <p:ext uri="{BB962C8B-B14F-4D97-AF65-F5344CB8AC3E}">
        <p14:creationId xmlns:p14="http://schemas.microsoft.com/office/powerpoint/2010/main" val="29053394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1697F74-B85E-FECB-0FE7-575D79C25F3A}"/>
              </a:ext>
            </a:extLst>
          </p:cNvPr>
          <p:cNvSpPr txBox="1"/>
          <p:nvPr/>
        </p:nvSpPr>
        <p:spPr>
          <a:xfrm>
            <a:off x="4214192" y="153724"/>
            <a:ext cx="2969083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500" b="1" dirty="0"/>
              <a:t>&lt;</a:t>
            </a:r>
            <a:r>
              <a:rPr lang="fr-FR" sz="11500" b="1" dirty="0" err="1"/>
              <a:t>hr</a:t>
            </a:r>
            <a:r>
              <a:rPr lang="fr-FR" sz="11500" b="1" dirty="0"/>
              <a:t>&gt;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9BDCB58-92A2-8F2A-4D61-989965BD6DB6}"/>
              </a:ext>
            </a:extLst>
          </p:cNvPr>
          <p:cNvSpPr txBox="1"/>
          <p:nvPr/>
        </p:nvSpPr>
        <p:spPr>
          <a:xfrm>
            <a:off x="2792896" y="3273950"/>
            <a:ext cx="616888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0" b="1" dirty="0">
                <a:solidFill>
                  <a:srgbClr val="FF0000"/>
                </a:solidFill>
              </a:rPr>
              <a:t>ligne de séparation</a:t>
            </a:r>
          </a:p>
        </p:txBody>
      </p:sp>
    </p:spTree>
    <p:extLst>
      <p:ext uri="{BB962C8B-B14F-4D97-AF65-F5344CB8AC3E}">
        <p14:creationId xmlns:p14="http://schemas.microsoft.com/office/powerpoint/2010/main" val="14680056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1697F74-B85E-FECB-0FE7-575D79C25F3A}"/>
              </a:ext>
            </a:extLst>
          </p:cNvPr>
          <p:cNvSpPr txBox="1"/>
          <p:nvPr/>
        </p:nvSpPr>
        <p:spPr>
          <a:xfrm>
            <a:off x="1133060" y="471341"/>
            <a:ext cx="1011472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0" b="1" dirty="0"/>
              <a:t>&lt;</a:t>
            </a:r>
            <a:r>
              <a:rPr lang="fr-FR" sz="8000" b="1" dirty="0" err="1"/>
              <a:t>strong</a:t>
            </a:r>
            <a:r>
              <a:rPr lang="fr-FR" sz="8000" b="1" dirty="0"/>
              <a:t>&gt; </a:t>
            </a:r>
            <a:r>
              <a:rPr lang="fr-FR" sz="8000" b="1" dirty="0">
                <a:solidFill>
                  <a:srgbClr val="00B050"/>
                </a:solidFill>
              </a:rPr>
              <a:t>…..</a:t>
            </a:r>
            <a:r>
              <a:rPr lang="fr-FR" sz="8000" b="1" dirty="0"/>
              <a:t>  &lt;/</a:t>
            </a:r>
            <a:r>
              <a:rPr lang="fr-FR" sz="8000" b="1" dirty="0" err="1"/>
              <a:t>strong</a:t>
            </a:r>
            <a:r>
              <a:rPr lang="fr-FR" sz="8000" b="1" dirty="0"/>
              <a:t>&gt;</a:t>
            </a:r>
          </a:p>
          <a:p>
            <a:endParaRPr lang="fr-FR" sz="8000" b="1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9BDCB58-92A2-8F2A-4D61-989965BD6DB6}"/>
              </a:ext>
            </a:extLst>
          </p:cNvPr>
          <p:cNvSpPr txBox="1"/>
          <p:nvPr/>
        </p:nvSpPr>
        <p:spPr>
          <a:xfrm>
            <a:off x="2584174" y="3274849"/>
            <a:ext cx="616888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0" b="1" dirty="0">
                <a:solidFill>
                  <a:srgbClr val="FF0000"/>
                </a:solidFill>
              </a:rPr>
              <a:t>Mettre en gras</a:t>
            </a:r>
          </a:p>
        </p:txBody>
      </p:sp>
    </p:spTree>
    <p:extLst>
      <p:ext uri="{BB962C8B-B14F-4D97-AF65-F5344CB8AC3E}">
        <p14:creationId xmlns:p14="http://schemas.microsoft.com/office/powerpoint/2010/main" val="38176002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1697F74-B85E-FECB-0FE7-575D79C25F3A}"/>
              </a:ext>
            </a:extLst>
          </p:cNvPr>
          <p:cNvSpPr txBox="1"/>
          <p:nvPr/>
        </p:nvSpPr>
        <p:spPr>
          <a:xfrm>
            <a:off x="1709531" y="580673"/>
            <a:ext cx="1036982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0" b="1" dirty="0"/>
              <a:t>&lt;mark&gt; </a:t>
            </a:r>
            <a:r>
              <a:rPr lang="fr-FR" sz="8000" b="1" dirty="0">
                <a:solidFill>
                  <a:srgbClr val="00B050"/>
                </a:solidFill>
              </a:rPr>
              <a:t>….. </a:t>
            </a:r>
            <a:r>
              <a:rPr lang="fr-FR" sz="8000" b="1" dirty="0"/>
              <a:t>&lt;/mark&gt;</a:t>
            </a:r>
          </a:p>
          <a:p>
            <a:endParaRPr lang="fr-FR" sz="8000" b="1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9BDCB58-92A2-8F2A-4D61-989965BD6DB6}"/>
              </a:ext>
            </a:extLst>
          </p:cNvPr>
          <p:cNvSpPr txBox="1"/>
          <p:nvPr/>
        </p:nvSpPr>
        <p:spPr>
          <a:xfrm>
            <a:off x="3163957" y="2160368"/>
            <a:ext cx="616888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8000" b="1">
                <a:solidFill>
                  <a:srgbClr val="FF0000"/>
                </a:solidFill>
              </a:defRPr>
            </a:lvl1pPr>
          </a:lstStyle>
          <a:p>
            <a:pPr algn="r"/>
            <a:endParaRPr lang="fr-FR" dirty="0"/>
          </a:p>
          <a:p>
            <a:pPr algn="r"/>
            <a:r>
              <a:rPr lang="fr-FR" dirty="0"/>
              <a:t>Pour marquer du texte 	</a:t>
            </a:r>
          </a:p>
        </p:txBody>
      </p:sp>
    </p:spTree>
    <p:extLst>
      <p:ext uri="{BB962C8B-B14F-4D97-AF65-F5344CB8AC3E}">
        <p14:creationId xmlns:p14="http://schemas.microsoft.com/office/powerpoint/2010/main" val="307575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D5342A3-BBE9-2E4E-FE01-7B81337BAE30}"/>
              </a:ext>
            </a:extLst>
          </p:cNvPr>
          <p:cNvSpPr txBox="1"/>
          <p:nvPr/>
        </p:nvSpPr>
        <p:spPr>
          <a:xfrm>
            <a:off x="237424" y="284480"/>
            <a:ext cx="10376560" cy="17543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6000" b="1">
                <a:solidFill>
                  <a:srgbClr val="0070C0"/>
                </a:solidFill>
                <a:effectLst/>
                <a:latin typeface="Lucida Sans Typewriter" panose="020B0509030504030204" pitchFamily="49" charset="0"/>
                <a:ea typeface="Arial" panose="020B0604020202020204" pitchFamily="34" charset="0"/>
                <a:cs typeface="+mj-cs"/>
              </a:defRPr>
            </a:lvl1pPr>
          </a:lstStyle>
          <a:p>
            <a:r>
              <a:rPr lang="fr-FR" dirty="0">
                <a:solidFill>
                  <a:srgbClr val="FF0000"/>
                </a:solidFill>
              </a:rPr>
              <a:t>Qu'est-ce que CSS ?</a:t>
            </a:r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8E1AF8C-C19E-BA70-8CCE-AD73A98F613D}"/>
              </a:ext>
            </a:extLst>
          </p:cNvPr>
          <p:cNvSpPr txBox="1"/>
          <p:nvPr/>
        </p:nvSpPr>
        <p:spPr>
          <a:xfrm>
            <a:off x="364152" y="1696902"/>
            <a:ext cx="11463696" cy="64793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3600" b="1" i="0" dirty="0">
                <a:solidFill>
                  <a:srgbClr val="000000"/>
                </a:solidFill>
                <a:effectLst/>
              </a:rPr>
              <a:t>CSS signifie feuilles de style en cascade 	-1996</a:t>
            </a:r>
          </a:p>
          <a:p>
            <a:pPr marL="571500" indent="-5715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3600" b="1" dirty="0">
                <a:solidFill>
                  <a:srgbClr val="000000"/>
                </a:solidFill>
              </a:rPr>
              <a:t>Style de présentation de la page (design)</a:t>
            </a:r>
            <a:endParaRPr lang="fr-FR" sz="3600" b="1" i="0" dirty="0">
              <a:solidFill>
                <a:srgbClr val="000000"/>
              </a:solidFill>
              <a:effectLst/>
            </a:endParaRPr>
          </a:p>
          <a:p>
            <a:pPr marL="571500" indent="-5715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3600" b="1" i="0" dirty="0">
                <a:solidFill>
                  <a:srgbClr val="000000"/>
                </a:solidFill>
                <a:effectLst/>
              </a:rPr>
              <a:t>Propriétés : </a:t>
            </a:r>
          </a:p>
          <a:p>
            <a:pPr algn="l">
              <a:lnSpc>
                <a:spcPct val="150000"/>
              </a:lnSpc>
            </a:pPr>
            <a:r>
              <a:rPr lang="fr-FR" sz="3600" b="1" dirty="0">
                <a:solidFill>
                  <a:srgbClr val="000000"/>
                </a:solidFill>
              </a:rPr>
              <a:t>		-style du texte, police de caractère </a:t>
            </a:r>
          </a:p>
          <a:p>
            <a:pPr algn="l">
              <a:lnSpc>
                <a:spcPct val="150000"/>
              </a:lnSpc>
            </a:pPr>
            <a:r>
              <a:rPr lang="fr-FR" sz="3600" b="1" dirty="0">
                <a:solidFill>
                  <a:srgbClr val="000000"/>
                </a:solidFill>
              </a:rPr>
              <a:t>		-couleur de texte </a:t>
            </a:r>
          </a:p>
          <a:p>
            <a:pPr algn="l">
              <a:lnSpc>
                <a:spcPct val="150000"/>
              </a:lnSpc>
            </a:pPr>
            <a:r>
              <a:rPr lang="fr-FR" sz="3600" b="1" dirty="0">
                <a:solidFill>
                  <a:srgbClr val="000000"/>
                </a:solidFill>
              </a:rPr>
              <a:t>		-Alignements, marge, zone….</a:t>
            </a:r>
          </a:p>
          <a:p>
            <a:pPr algn="l">
              <a:lnSpc>
                <a:spcPct val="150000"/>
              </a:lnSpc>
            </a:pPr>
            <a:br>
              <a:rPr lang="fr-FR" sz="3200" b="1" dirty="0"/>
            </a:b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18268792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1697F74-B85E-FECB-0FE7-575D79C25F3A}"/>
              </a:ext>
            </a:extLst>
          </p:cNvPr>
          <p:cNvSpPr txBox="1"/>
          <p:nvPr/>
        </p:nvSpPr>
        <p:spPr>
          <a:xfrm>
            <a:off x="1302027" y="521039"/>
            <a:ext cx="1036982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0" b="1" dirty="0"/>
              <a:t>&lt;</a:t>
            </a:r>
            <a:r>
              <a:rPr lang="fr-FR" sz="8000" b="1" dirty="0" err="1"/>
              <a:t>details</a:t>
            </a:r>
            <a:r>
              <a:rPr lang="fr-FR" sz="8000" b="1" dirty="0"/>
              <a:t>&gt; </a:t>
            </a:r>
            <a:r>
              <a:rPr lang="fr-FR" sz="8000" b="1" dirty="0">
                <a:solidFill>
                  <a:srgbClr val="00B050"/>
                </a:solidFill>
              </a:rPr>
              <a:t>….. </a:t>
            </a:r>
            <a:r>
              <a:rPr lang="fr-FR" sz="8000" b="1" dirty="0"/>
              <a:t>&lt;/</a:t>
            </a:r>
            <a:r>
              <a:rPr lang="fr-FR" sz="8000" b="1" dirty="0" err="1"/>
              <a:t>details</a:t>
            </a:r>
            <a:r>
              <a:rPr lang="fr-FR" sz="8000" b="1" dirty="0"/>
              <a:t>&gt;</a:t>
            </a:r>
          </a:p>
          <a:p>
            <a:endParaRPr lang="fr-FR" sz="8000" b="1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9BDCB58-92A2-8F2A-4D61-989965BD6DB6}"/>
              </a:ext>
            </a:extLst>
          </p:cNvPr>
          <p:cNvSpPr txBox="1"/>
          <p:nvPr/>
        </p:nvSpPr>
        <p:spPr>
          <a:xfrm>
            <a:off x="755374" y="2160368"/>
            <a:ext cx="1109206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8000" b="1">
                <a:solidFill>
                  <a:srgbClr val="FF0000"/>
                </a:solidFill>
              </a:defRPr>
            </a:lvl1pPr>
          </a:lstStyle>
          <a:p>
            <a:endParaRPr lang="fr-FR" dirty="0"/>
          </a:p>
          <a:p>
            <a:r>
              <a:rPr lang="fr-FR" dirty="0"/>
              <a:t>cacher/afficher des informations	</a:t>
            </a:r>
          </a:p>
        </p:txBody>
      </p:sp>
    </p:spTree>
    <p:extLst>
      <p:ext uri="{BB962C8B-B14F-4D97-AF65-F5344CB8AC3E}">
        <p14:creationId xmlns:p14="http://schemas.microsoft.com/office/powerpoint/2010/main" val="37232162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1C70364-9588-8051-AE91-8117D88BEE89}"/>
              </a:ext>
            </a:extLst>
          </p:cNvPr>
          <p:cNvSpPr txBox="1"/>
          <p:nvPr/>
        </p:nvSpPr>
        <p:spPr>
          <a:xfrm>
            <a:off x="258418" y="580648"/>
            <a:ext cx="127717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8000" b="1"/>
            </a:lvl1pPr>
          </a:lstStyle>
          <a:p>
            <a:r>
              <a:rPr lang="fr-FR" sz="7200" dirty="0"/>
              <a:t>&lt;</a:t>
            </a:r>
            <a:r>
              <a:rPr lang="fr-FR" sz="7200" dirty="0" err="1"/>
              <a:t>summary</a:t>
            </a:r>
            <a:r>
              <a:rPr lang="fr-FR" sz="7200" dirty="0"/>
              <a:t>&gt;</a:t>
            </a:r>
            <a:r>
              <a:rPr lang="fr-FR" sz="7200" b="1" dirty="0">
                <a:solidFill>
                  <a:srgbClr val="00B050"/>
                </a:solidFill>
              </a:rPr>
              <a:t> …..</a:t>
            </a:r>
            <a:r>
              <a:rPr lang="fr-FR" sz="7200" dirty="0"/>
              <a:t> &lt;/</a:t>
            </a:r>
            <a:r>
              <a:rPr lang="fr-FR" sz="7200" dirty="0" err="1"/>
              <a:t>summary</a:t>
            </a:r>
            <a:r>
              <a:rPr lang="fr-FR" sz="7200" dirty="0"/>
              <a:t>&gt;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A5D6BAD-CA6F-F960-A350-1EAB91429993}"/>
              </a:ext>
            </a:extLst>
          </p:cNvPr>
          <p:cNvSpPr txBox="1"/>
          <p:nvPr/>
        </p:nvSpPr>
        <p:spPr>
          <a:xfrm>
            <a:off x="258418" y="2001631"/>
            <a:ext cx="108858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r">
              <a:defRPr sz="8000" b="1">
                <a:solidFill>
                  <a:srgbClr val="FF0000"/>
                </a:solidFill>
              </a:defRPr>
            </a:lvl1pPr>
          </a:lstStyle>
          <a:p>
            <a:endParaRPr lang="fr-FR" dirty="0"/>
          </a:p>
          <a:p>
            <a:r>
              <a:rPr lang="fr-FR" dirty="0"/>
              <a:t> utilisé à l'intérieur du conteneur </a:t>
            </a:r>
            <a:r>
              <a:rPr lang="fr-FR" dirty="0">
                <a:solidFill>
                  <a:schemeClr val="tx1"/>
                </a:solidFill>
              </a:rPr>
              <a:t>&lt;</a:t>
            </a:r>
            <a:r>
              <a:rPr lang="fr-FR" dirty="0" err="1">
                <a:solidFill>
                  <a:schemeClr val="tx1"/>
                </a:solidFill>
              </a:rPr>
              <a:t>details</a:t>
            </a:r>
            <a:r>
              <a:rPr lang="fr-FR" dirty="0">
                <a:solidFill>
                  <a:schemeClr val="tx1"/>
                </a:solidFill>
              </a:rPr>
              <a:t>&gt; </a:t>
            </a:r>
            <a:r>
              <a:rPr lang="fr-F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5062740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1C70364-9588-8051-AE91-8117D88BEE89}"/>
              </a:ext>
            </a:extLst>
          </p:cNvPr>
          <p:cNvSpPr txBox="1"/>
          <p:nvPr/>
        </p:nvSpPr>
        <p:spPr>
          <a:xfrm>
            <a:off x="2077279" y="550831"/>
            <a:ext cx="127717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8000" b="1"/>
            </a:lvl1pPr>
          </a:lstStyle>
          <a:p>
            <a:r>
              <a:rPr lang="fr-FR" sz="7200" dirty="0"/>
              <a:t>&lt;</a:t>
            </a:r>
            <a:r>
              <a:rPr lang="fr-FR" sz="7200" dirty="0" err="1"/>
              <a:t>sub</a:t>
            </a:r>
            <a:r>
              <a:rPr lang="fr-FR" sz="7200" dirty="0"/>
              <a:t>&gt;</a:t>
            </a:r>
            <a:r>
              <a:rPr lang="fr-FR" sz="7200" b="1" dirty="0">
                <a:solidFill>
                  <a:srgbClr val="00B050"/>
                </a:solidFill>
              </a:rPr>
              <a:t> …..</a:t>
            </a:r>
            <a:r>
              <a:rPr lang="fr-FR" sz="7200" dirty="0"/>
              <a:t> &lt;/</a:t>
            </a:r>
            <a:r>
              <a:rPr lang="fr-FR" sz="7200" dirty="0" err="1"/>
              <a:t>sub</a:t>
            </a:r>
            <a:r>
              <a:rPr lang="fr-FR" sz="7200" dirty="0"/>
              <a:t>&gt;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8F5AA7D-0022-CE80-EC44-E9800A7417F9}"/>
              </a:ext>
            </a:extLst>
          </p:cNvPr>
          <p:cNvSpPr txBox="1"/>
          <p:nvPr/>
        </p:nvSpPr>
        <p:spPr>
          <a:xfrm>
            <a:off x="0" y="3429000"/>
            <a:ext cx="108858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r">
              <a:defRPr sz="8000" b="1">
                <a:solidFill>
                  <a:srgbClr val="FF0000"/>
                </a:solidFill>
              </a:defRPr>
            </a:lvl1pPr>
          </a:lstStyle>
          <a:p>
            <a:r>
              <a:rPr lang="fr-FR" dirty="0"/>
              <a:t> Déclarer un indice 	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33776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1C70364-9588-8051-AE91-8117D88BEE89}"/>
              </a:ext>
            </a:extLst>
          </p:cNvPr>
          <p:cNvSpPr txBox="1"/>
          <p:nvPr/>
        </p:nvSpPr>
        <p:spPr>
          <a:xfrm>
            <a:off x="1371601" y="580648"/>
            <a:ext cx="127717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8000" b="1"/>
            </a:lvl1pPr>
          </a:lstStyle>
          <a:p>
            <a:r>
              <a:rPr lang="fr-FR" sz="9600" dirty="0"/>
              <a:t>&lt;sup&gt;</a:t>
            </a:r>
            <a:r>
              <a:rPr lang="fr-FR" sz="9600" b="1" dirty="0">
                <a:solidFill>
                  <a:srgbClr val="00B050"/>
                </a:solidFill>
              </a:rPr>
              <a:t> …..</a:t>
            </a:r>
            <a:r>
              <a:rPr lang="fr-FR" sz="9600" dirty="0"/>
              <a:t> &lt;/sup&gt;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A5D6BAD-CA6F-F960-A350-1EAB91429993}"/>
              </a:ext>
            </a:extLst>
          </p:cNvPr>
          <p:cNvSpPr txBox="1"/>
          <p:nvPr/>
        </p:nvSpPr>
        <p:spPr>
          <a:xfrm>
            <a:off x="546653" y="4128605"/>
            <a:ext cx="108858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r">
              <a:defRPr sz="8000" b="1">
                <a:solidFill>
                  <a:srgbClr val="FF0000"/>
                </a:solidFill>
              </a:defRPr>
            </a:lvl1pPr>
          </a:lstStyle>
          <a:p>
            <a:r>
              <a:rPr lang="fr-FR" dirty="0"/>
              <a:t> Déclarer un exposant 	</a:t>
            </a:r>
          </a:p>
          <a:p>
            <a:r>
              <a:rPr lang="fr-F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823834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1C70364-9588-8051-AE91-8117D88BEE89}"/>
              </a:ext>
            </a:extLst>
          </p:cNvPr>
          <p:cNvSpPr txBox="1"/>
          <p:nvPr/>
        </p:nvSpPr>
        <p:spPr>
          <a:xfrm>
            <a:off x="520860" y="975908"/>
            <a:ext cx="168339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8000" b="1"/>
            </a:lvl1pPr>
          </a:lstStyle>
          <a:p>
            <a:r>
              <a:rPr lang="fr-FR" sz="6000" dirty="0"/>
              <a:t>&lt;a  href=‘’ </a:t>
            </a:r>
            <a:r>
              <a:rPr lang="fr-FR" sz="3600" dirty="0">
                <a:solidFill>
                  <a:srgbClr val="FF0000"/>
                </a:solidFill>
              </a:rPr>
              <a:t>https://www.google.com </a:t>
            </a:r>
            <a:r>
              <a:rPr lang="fr-FR" sz="6600" dirty="0"/>
              <a:t>‘’&gt;</a:t>
            </a:r>
            <a:r>
              <a:rPr lang="fr-FR" sz="6000" b="1" dirty="0">
                <a:solidFill>
                  <a:srgbClr val="00B050"/>
                </a:solidFill>
              </a:rPr>
              <a:t>..</a:t>
            </a:r>
            <a:r>
              <a:rPr lang="fr-FR" sz="6000" dirty="0"/>
              <a:t> &lt;/a&gt;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A5D6BAD-CA6F-F960-A350-1EAB91429993}"/>
              </a:ext>
            </a:extLst>
          </p:cNvPr>
          <p:cNvSpPr txBox="1"/>
          <p:nvPr/>
        </p:nvSpPr>
        <p:spPr>
          <a:xfrm>
            <a:off x="2598478" y="4362781"/>
            <a:ext cx="108858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r">
              <a:defRPr sz="8000" b="1">
                <a:solidFill>
                  <a:srgbClr val="FF0000"/>
                </a:solidFill>
              </a:defRPr>
            </a:lvl1pPr>
          </a:lstStyle>
          <a:p>
            <a:pPr algn="l"/>
            <a:r>
              <a:rPr lang="fr-FR" dirty="0"/>
              <a:t>Créer un hyperlien</a:t>
            </a:r>
            <a:endParaRPr lang="fr-F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fr-FR" dirty="0"/>
          </a:p>
          <a:p>
            <a:r>
              <a:rPr lang="fr-F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559109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FA5D6BAD-CA6F-F960-A350-1EAB91429993}"/>
              </a:ext>
            </a:extLst>
          </p:cNvPr>
          <p:cNvSpPr txBox="1"/>
          <p:nvPr/>
        </p:nvSpPr>
        <p:spPr>
          <a:xfrm>
            <a:off x="884583" y="4303455"/>
            <a:ext cx="108858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r">
              <a:defRPr sz="8000" b="1">
                <a:solidFill>
                  <a:srgbClr val="FF0000"/>
                </a:solidFill>
              </a:defRPr>
            </a:lvl1pPr>
          </a:lstStyle>
          <a:p>
            <a:pPr algn="ctr"/>
            <a:r>
              <a:rPr lang="fr-FR" dirty="0"/>
              <a:t>Pour créer une liste ordonnée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F84A468-F999-1278-15CF-608FAB0B7034}"/>
              </a:ext>
            </a:extLst>
          </p:cNvPr>
          <p:cNvSpPr txBox="1"/>
          <p:nvPr/>
        </p:nvSpPr>
        <p:spPr>
          <a:xfrm>
            <a:off x="546653" y="-214697"/>
            <a:ext cx="1277178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8000" b="1"/>
            </a:lvl1pPr>
          </a:lstStyle>
          <a:p>
            <a:r>
              <a:rPr lang="fr-FR" sz="9600" dirty="0"/>
              <a:t>&lt;</a:t>
            </a:r>
            <a:r>
              <a:rPr lang="fr-FR" sz="9600" dirty="0" err="1"/>
              <a:t>ol</a:t>
            </a:r>
            <a:r>
              <a:rPr lang="fr-FR" sz="9600" dirty="0"/>
              <a:t>&gt;</a:t>
            </a:r>
          </a:p>
          <a:p>
            <a:r>
              <a:rPr lang="fr-FR" sz="9600" dirty="0"/>
              <a:t>    </a:t>
            </a:r>
            <a:r>
              <a:rPr lang="fr-FR" sz="7200" dirty="0"/>
              <a:t>&lt;li&gt;</a:t>
            </a:r>
            <a:r>
              <a:rPr lang="fr-FR" sz="7200" b="1" dirty="0">
                <a:solidFill>
                  <a:srgbClr val="00B050"/>
                </a:solidFill>
              </a:rPr>
              <a:t> …..</a:t>
            </a:r>
            <a:r>
              <a:rPr lang="fr-FR" sz="7200" dirty="0"/>
              <a:t> </a:t>
            </a:r>
            <a:r>
              <a:rPr lang="fr-FR" sz="7200" b="1" dirty="0">
                <a:solidFill>
                  <a:srgbClr val="00B050"/>
                </a:solidFill>
              </a:rPr>
              <a:t>…..</a:t>
            </a:r>
            <a:r>
              <a:rPr lang="fr-FR" sz="7200" dirty="0"/>
              <a:t> &lt;/li&gt;</a:t>
            </a:r>
          </a:p>
          <a:p>
            <a:r>
              <a:rPr lang="fr-FR" sz="9600" dirty="0"/>
              <a:t>&lt;/</a:t>
            </a:r>
            <a:r>
              <a:rPr lang="fr-FR" sz="9600" dirty="0" err="1"/>
              <a:t>ol</a:t>
            </a:r>
            <a:r>
              <a:rPr lang="fr-FR" sz="9600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8910380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1C70364-9588-8051-AE91-8117D88BEE89}"/>
              </a:ext>
            </a:extLst>
          </p:cNvPr>
          <p:cNvSpPr txBox="1"/>
          <p:nvPr/>
        </p:nvSpPr>
        <p:spPr>
          <a:xfrm>
            <a:off x="1113184" y="-395710"/>
            <a:ext cx="1277178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8000" b="1"/>
            </a:lvl1pPr>
          </a:lstStyle>
          <a:p>
            <a:r>
              <a:rPr lang="fr-FR" sz="9600" dirty="0"/>
              <a:t>&lt;</a:t>
            </a:r>
            <a:r>
              <a:rPr lang="fr-FR" sz="9600" dirty="0" err="1"/>
              <a:t>ul</a:t>
            </a:r>
            <a:r>
              <a:rPr lang="fr-FR" sz="9600" dirty="0"/>
              <a:t>&gt;</a:t>
            </a:r>
          </a:p>
          <a:p>
            <a:r>
              <a:rPr lang="fr-FR" sz="9600" dirty="0"/>
              <a:t>    </a:t>
            </a:r>
            <a:r>
              <a:rPr lang="fr-FR" sz="7200" dirty="0"/>
              <a:t>&lt;li&gt;</a:t>
            </a:r>
            <a:r>
              <a:rPr lang="fr-FR" sz="7200" b="1" dirty="0">
                <a:solidFill>
                  <a:srgbClr val="00B050"/>
                </a:solidFill>
              </a:rPr>
              <a:t> …..</a:t>
            </a:r>
            <a:r>
              <a:rPr lang="fr-FR" sz="7200" dirty="0"/>
              <a:t> </a:t>
            </a:r>
            <a:r>
              <a:rPr lang="fr-FR" sz="7200" b="1" dirty="0">
                <a:solidFill>
                  <a:srgbClr val="00B050"/>
                </a:solidFill>
              </a:rPr>
              <a:t>…..</a:t>
            </a:r>
            <a:r>
              <a:rPr lang="fr-FR" sz="7200" dirty="0"/>
              <a:t> &lt;/li&gt;</a:t>
            </a:r>
          </a:p>
          <a:p>
            <a:r>
              <a:rPr lang="fr-FR" sz="9600" dirty="0"/>
              <a:t>&lt;/</a:t>
            </a:r>
            <a:r>
              <a:rPr lang="fr-FR" sz="9600" dirty="0" err="1"/>
              <a:t>ul</a:t>
            </a:r>
            <a:r>
              <a:rPr lang="fr-FR" sz="9600" dirty="0"/>
              <a:t>&gt;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A5D6BAD-CA6F-F960-A350-1EAB91429993}"/>
              </a:ext>
            </a:extLst>
          </p:cNvPr>
          <p:cNvSpPr txBox="1"/>
          <p:nvPr/>
        </p:nvSpPr>
        <p:spPr>
          <a:xfrm>
            <a:off x="1113184" y="4303455"/>
            <a:ext cx="97204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r">
              <a:defRPr sz="8000" b="1">
                <a:solidFill>
                  <a:srgbClr val="FF0000"/>
                </a:solidFill>
              </a:defRPr>
            </a:lvl1pPr>
          </a:lstStyle>
          <a:p>
            <a:pPr marL="984250" algn="ctr"/>
            <a:r>
              <a:rPr lang="fr-FR" dirty="0"/>
              <a:t>Pour créer une liste à puces	</a:t>
            </a:r>
          </a:p>
        </p:txBody>
      </p:sp>
    </p:spTree>
    <p:extLst>
      <p:ext uri="{BB962C8B-B14F-4D97-AF65-F5344CB8AC3E}">
        <p14:creationId xmlns:p14="http://schemas.microsoft.com/office/powerpoint/2010/main" val="5348331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1C70364-9588-8051-AE91-8117D88BEE89}"/>
              </a:ext>
            </a:extLst>
          </p:cNvPr>
          <p:cNvSpPr txBox="1"/>
          <p:nvPr/>
        </p:nvSpPr>
        <p:spPr>
          <a:xfrm>
            <a:off x="1302027" y="1186935"/>
            <a:ext cx="127717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8000" b="1"/>
            </a:lvl1pPr>
          </a:lstStyle>
          <a:p>
            <a:r>
              <a:rPr lang="fr-FR" dirty="0"/>
              <a:t>&lt;</a:t>
            </a:r>
            <a:r>
              <a:rPr lang="fr-FR" dirty="0" err="1"/>
              <a:t>img</a:t>
            </a:r>
            <a:r>
              <a:rPr lang="fr-FR" dirty="0"/>
              <a:t> </a:t>
            </a:r>
            <a:r>
              <a:rPr lang="fr-FR" dirty="0">
                <a:solidFill>
                  <a:srgbClr val="FF0000"/>
                </a:solidFill>
              </a:rPr>
              <a:t>src</a:t>
            </a:r>
            <a:r>
              <a:rPr lang="fr-FR" dirty="0"/>
              <a:t>=‘’image.png’’&gt;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A5D6BAD-CA6F-F960-A350-1EAB91429993}"/>
              </a:ext>
            </a:extLst>
          </p:cNvPr>
          <p:cNvSpPr txBox="1"/>
          <p:nvPr/>
        </p:nvSpPr>
        <p:spPr>
          <a:xfrm>
            <a:off x="576471" y="4128605"/>
            <a:ext cx="108858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r">
              <a:defRPr sz="8000" b="1">
                <a:solidFill>
                  <a:srgbClr val="FF0000"/>
                </a:solidFill>
              </a:defRPr>
            </a:lvl1pPr>
          </a:lstStyle>
          <a:p>
            <a:r>
              <a:rPr lang="fr-FR" dirty="0"/>
              <a:t> Déclarer une image	</a:t>
            </a:r>
          </a:p>
          <a:p>
            <a:r>
              <a:rPr lang="fr-F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7611897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1C70364-9588-8051-AE91-8117D88BEE89}"/>
              </a:ext>
            </a:extLst>
          </p:cNvPr>
          <p:cNvSpPr txBox="1"/>
          <p:nvPr/>
        </p:nvSpPr>
        <p:spPr>
          <a:xfrm>
            <a:off x="536715" y="352047"/>
            <a:ext cx="591378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8000" b="1"/>
            </a:lvl1pPr>
          </a:lstStyle>
          <a:p>
            <a:r>
              <a:rPr lang="fr-FR" sz="6000" dirty="0"/>
              <a:t>&lt;table&gt;</a:t>
            </a:r>
            <a:endParaRPr lang="fr-FR" sz="6000" b="1" dirty="0">
              <a:solidFill>
                <a:srgbClr val="00B050"/>
              </a:solidFill>
            </a:endParaRPr>
          </a:p>
          <a:p>
            <a:r>
              <a:rPr lang="fr-FR" sz="6000" dirty="0">
                <a:solidFill>
                  <a:srgbClr val="FF0000"/>
                </a:solidFill>
              </a:rPr>
              <a:t>&lt;tr&gt;  </a:t>
            </a:r>
          </a:p>
          <a:p>
            <a:r>
              <a:rPr lang="fr-FR" sz="6000" dirty="0">
                <a:solidFill>
                  <a:srgbClr val="00B050"/>
                </a:solidFill>
              </a:rPr>
              <a:t>&lt;td&gt;………….&lt;/td&gt;</a:t>
            </a:r>
          </a:p>
          <a:p>
            <a:r>
              <a:rPr lang="fr-FR" sz="6000" dirty="0">
                <a:solidFill>
                  <a:srgbClr val="00B050"/>
                </a:solidFill>
              </a:rPr>
              <a:t>&lt;td&gt;…………&lt;/td&gt;</a:t>
            </a:r>
          </a:p>
          <a:p>
            <a:r>
              <a:rPr lang="fr-FR" sz="6000" dirty="0">
                <a:solidFill>
                  <a:srgbClr val="FF0000"/>
                </a:solidFill>
              </a:rPr>
              <a:t>&lt;/tr&gt;</a:t>
            </a:r>
          </a:p>
          <a:p>
            <a:r>
              <a:rPr lang="fr-FR" sz="6000" dirty="0"/>
              <a:t> &lt;/table&gt;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8E1F67E-F681-2C47-D797-15BA9E194BD9}"/>
              </a:ext>
            </a:extLst>
          </p:cNvPr>
          <p:cNvSpPr/>
          <p:nvPr/>
        </p:nvSpPr>
        <p:spPr>
          <a:xfrm>
            <a:off x="6652054" y="1679552"/>
            <a:ext cx="4194849" cy="65876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000" b="1" dirty="0">
                <a:solidFill>
                  <a:srgbClr val="FF0000"/>
                </a:solidFill>
              </a:rPr>
              <a:t>Tr pour ligne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95CC13-41D2-2DA5-7791-E1DAD47155E0}"/>
              </a:ext>
            </a:extLst>
          </p:cNvPr>
          <p:cNvSpPr/>
          <p:nvPr/>
        </p:nvSpPr>
        <p:spPr>
          <a:xfrm>
            <a:off x="6652056" y="2942516"/>
            <a:ext cx="4194849" cy="65876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000" b="1" dirty="0">
                <a:solidFill>
                  <a:srgbClr val="00B050"/>
                </a:solidFill>
              </a:rPr>
              <a:t>Td pour colonne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965CDB7-1C37-DF98-E8EE-A5331A8D0BBE}"/>
              </a:ext>
            </a:extLst>
          </p:cNvPr>
          <p:cNvSpPr/>
          <p:nvPr/>
        </p:nvSpPr>
        <p:spPr>
          <a:xfrm>
            <a:off x="6652053" y="416588"/>
            <a:ext cx="4194849" cy="65876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000" b="1" dirty="0">
                <a:solidFill>
                  <a:schemeClr val="tx1"/>
                </a:solidFill>
              </a:rPr>
              <a:t>Table pour tableau</a:t>
            </a:r>
          </a:p>
        </p:txBody>
      </p:sp>
    </p:spTree>
    <p:extLst>
      <p:ext uri="{BB962C8B-B14F-4D97-AF65-F5344CB8AC3E}">
        <p14:creationId xmlns:p14="http://schemas.microsoft.com/office/powerpoint/2010/main" val="3866912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DCA1899-C555-E187-70AD-D041E664DB0C}"/>
              </a:ext>
            </a:extLst>
          </p:cNvPr>
          <p:cNvSpPr txBox="1"/>
          <p:nvPr/>
        </p:nvSpPr>
        <p:spPr>
          <a:xfrm>
            <a:off x="755375" y="610466"/>
            <a:ext cx="127717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8000" b="1"/>
            </a:lvl1pPr>
          </a:lstStyle>
          <a:p>
            <a:r>
              <a:rPr lang="fr-FR" sz="9600" dirty="0"/>
              <a:t>&lt;</a:t>
            </a:r>
            <a:r>
              <a:rPr lang="fr-FR" sz="9600" dirty="0" err="1"/>
              <a:t>form</a:t>
            </a:r>
            <a:r>
              <a:rPr lang="fr-FR" sz="9600" dirty="0"/>
              <a:t>&gt;</a:t>
            </a:r>
            <a:r>
              <a:rPr lang="fr-FR" sz="9600" b="1" dirty="0">
                <a:solidFill>
                  <a:srgbClr val="00B050"/>
                </a:solidFill>
              </a:rPr>
              <a:t> …..</a:t>
            </a:r>
            <a:r>
              <a:rPr lang="fr-FR" sz="9600" dirty="0"/>
              <a:t> &lt;/</a:t>
            </a:r>
            <a:r>
              <a:rPr lang="fr-FR" sz="9600" dirty="0" err="1"/>
              <a:t>form</a:t>
            </a:r>
            <a:r>
              <a:rPr lang="fr-FR" sz="9600" dirty="0"/>
              <a:t>&gt;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1933199-9AF9-1C19-A0A1-015112364353}"/>
              </a:ext>
            </a:extLst>
          </p:cNvPr>
          <p:cNvSpPr txBox="1"/>
          <p:nvPr/>
        </p:nvSpPr>
        <p:spPr>
          <a:xfrm>
            <a:off x="298175" y="4128605"/>
            <a:ext cx="108858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r">
              <a:defRPr sz="8000" b="1">
                <a:solidFill>
                  <a:srgbClr val="FF0000"/>
                </a:solidFill>
              </a:defRPr>
            </a:lvl1pPr>
          </a:lstStyle>
          <a:p>
            <a:r>
              <a:rPr lang="fr-FR" dirty="0"/>
              <a:t>Pour un formulaire.	</a:t>
            </a:r>
          </a:p>
        </p:txBody>
      </p:sp>
    </p:spTree>
    <p:extLst>
      <p:ext uri="{BB962C8B-B14F-4D97-AF65-F5344CB8AC3E}">
        <p14:creationId xmlns:p14="http://schemas.microsoft.com/office/powerpoint/2010/main" val="2016079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8CF55D26-EC41-0690-E09E-C47C6913D67F}"/>
              </a:ext>
            </a:extLst>
          </p:cNvPr>
          <p:cNvSpPr txBox="1"/>
          <p:nvPr/>
        </p:nvSpPr>
        <p:spPr>
          <a:xfrm>
            <a:off x="-3796278" y="-490653"/>
            <a:ext cx="12964160" cy="1640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fr-FR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6000" b="1">
                <a:solidFill>
                  <a:srgbClr val="FF0000"/>
                </a:solidFill>
                <a:effectLst/>
                <a:latin typeface="Lucida Sans Typewriter" panose="020B0509030504030204" pitchFamily="49" charset="0"/>
                <a:ea typeface="Arial" panose="020B0604020202020204" pitchFamily="34" charset="0"/>
                <a:cs typeface="+mj-cs"/>
              </a:defRPr>
            </a:lvl1pPr>
          </a:lstStyle>
          <a:p>
            <a:r>
              <a:rPr lang="fr-FR" sz="5400" dirty="0"/>
              <a:t>Syntaxe CSS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DC44078-9283-4349-C9D1-25AF57810E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878" y="2036065"/>
            <a:ext cx="11374244" cy="3327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1161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DCA1899-C555-E187-70AD-D041E664DB0C}"/>
              </a:ext>
            </a:extLst>
          </p:cNvPr>
          <p:cNvSpPr txBox="1"/>
          <p:nvPr/>
        </p:nvSpPr>
        <p:spPr>
          <a:xfrm>
            <a:off x="738810" y="1036001"/>
            <a:ext cx="1277178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8000" b="1"/>
            </a:lvl1pPr>
          </a:lstStyle>
          <a:p>
            <a:r>
              <a:rPr lang="fr-FR" sz="8800" dirty="0"/>
              <a:t>&lt;input  </a:t>
            </a:r>
            <a:r>
              <a:rPr lang="fr-FR" sz="8800" dirty="0">
                <a:solidFill>
                  <a:srgbClr val="FF0000"/>
                </a:solidFill>
              </a:rPr>
              <a:t>type</a:t>
            </a:r>
            <a:r>
              <a:rPr lang="fr-FR" sz="8800" dirty="0"/>
              <a:t>=‘’texte’’&gt;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1933199-9AF9-1C19-A0A1-015112364353}"/>
              </a:ext>
            </a:extLst>
          </p:cNvPr>
          <p:cNvSpPr txBox="1"/>
          <p:nvPr/>
        </p:nvSpPr>
        <p:spPr>
          <a:xfrm>
            <a:off x="755375" y="3790674"/>
            <a:ext cx="108858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r">
              <a:defRPr sz="8000" b="1">
                <a:solidFill>
                  <a:srgbClr val="FF0000"/>
                </a:solidFill>
              </a:defRPr>
            </a:lvl1pPr>
          </a:lstStyle>
          <a:p>
            <a:pPr algn="ctr"/>
            <a:r>
              <a:rPr lang="fr-FR" sz="6000" dirty="0"/>
              <a:t>Pour insérer un champ de texte, mot de passe un bouton….. </a:t>
            </a:r>
            <a:r>
              <a:rPr lang="fr-FR" sz="6000" dirty="0" err="1"/>
              <a:t>etc</a:t>
            </a:r>
            <a:r>
              <a:rPr lang="fr-FR" sz="66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1255594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DCA1899-C555-E187-70AD-D041E664DB0C}"/>
              </a:ext>
            </a:extLst>
          </p:cNvPr>
          <p:cNvSpPr txBox="1"/>
          <p:nvPr/>
        </p:nvSpPr>
        <p:spPr>
          <a:xfrm>
            <a:off x="414131" y="529105"/>
            <a:ext cx="1177786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8000" b="1"/>
            </a:lvl1pPr>
          </a:lstStyle>
          <a:p>
            <a:r>
              <a:rPr lang="fr-FR" dirty="0"/>
              <a:t>&lt;</a:t>
            </a:r>
            <a:r>
              <a:rPr lang="fr-FR" dirty="0" err="1"/>
              <a:t>textarea</a:t>
            </a:r>
            <a:r>
              <a:rPr lang="fr-FR" dirty="0"/>
              <a:t>&gt; …..&lt;/</a:t>
            </a:r>
            <a:r>
              <a:rPr lang="fr-FR" dirty="0" err="1"/>
              <a:t>textarea</a:t>
            </a:r>
            <a:r>
              <a:rPr lang="fr-FR" dirty="0"/>
              <a:t>&gt;</a:t>
            </a:r>
          </a:p>
          <a:p>
            <a:endParaRPr lang="fr-FR" sz="88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1933199-9AF9-1C19-A0A1-015112364353}"/>
              </a:ext>
            </a:extLst>
          </p:cNvPr>
          <p:cNvSpPr txBox="1"/>
          <p:nvPr/>
        </p:nvSpPr>
        <p:spPr>
          <a:xfrm>
            <a:off x="738810" y="4375450"/>
            <a:ext cx="108858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r">
              <a:defRPr sz="8000" b="1">
                <a:solidFill>
                  <a:srgbClr val="FF0000"/>
                </a:solidFill>
              </a:defRPr>
            </a:lvl1pPr>
          </a:lstStyle>
          <a:p>
            <a:pPr algn="ctr"/>
            <a:r>
              <a:rPr lang="fr-FR" sz="6000" dirty="0"/>
              <a:t>Pour un champ de saisie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14741369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DCA1899-C555-E187-70AD-D041E664DB0C}"/>
              </a:ext>
            </a:extLst>
          </p:cNvPr>
          <p:cNvSpPr txBox="1"/>
          <p:nvPr/>
        </p:nvSpPr>
        <p:spPr>
          <a:xfrm>
            <a:off x="414131" y="529105"/>
            <a:ext cx="117778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8000" b="1"/>
            </a:lvl1pPr>
          </a:lstStyle>
          <a:p>
            <a:r>
              <a:rPr lang="fr-FR" dirty="0"/>
              <a:t>&lt;</a:t>
            </a:r>
            <a:r>
              <a:rPr lang="fr-FR" dirty="0" err="1"/>
              <a:t>fieldset</a:t>
            </a:r>
            <a:r>
              <a:rPr lang="fr-FR" dirty="0"/>
              <a:t>&gt; …..&lt;/</a:t>
            </a:r>
            <a:r>
              <a:rPr lang="fr-FR" dirty="0" err="1"/>
              <a:t>fieldset</a:t>
            </a:r>
            <a:r>
              <a:rPr lang="fr-FR" dirty="0"/>
              <a:t>&gt;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1933199-9AF9-1C19-A0A1-015112364353}"/>
              </a:ext>
            </a:extLst>
          </p:cNvPr>
          <p:cNvSpPr txBox="1"/>
          <p:nvPr/>
        </p:nvSpPr>
        <p:spPr>
          <a:xfrm>
            <a:off x="738810" y="4375450"/>
            <a:ext cx="10885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r">
              <a:defRPr sz="8000" b="1">
                <a:solidFill>
                  <a:srgbClr val="FF0000"/>
                </a:solidFill>
              </a:defRPr>
            </a:lvl1pPr>
          </a:lstStyle>
          <a:p>
            <a:pPr algn="ctr"/>
            <a:r>
              <a:rPr lang="fr-FR" sz="6000" dirty="0"/>
              <a:t>Pour regrouper des éléments d'un formulaire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225139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DCA1899-C555-E187-70AD-D041E664DB0C}"/>
              </a:ext>
            </a:extLst>
          </p:cNvPr>
          <p:cNvSpPr txBox="1"/>
          <p:nvPr/>
        </p:nvSpPr>
        <p:spPr>
          <a:xfrm>
            <a:off x="1487558" y="558923"/>
            <a:ext cx="99482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8000" b="1"/>
            </a:lvl1pPr>
          </a:lstStyle>
          <a:p>
            <a:r>
              <a:rPr lang="fr-FR" dirty="0"/>
              <a:t>&lt;</a:t>
            </a:r>
            <a:r>
              <a:rPr lang="fr-FR" dirty="0" err="1"/>
              <a:t>legend</a:t>
            </a:r>
            <a:r>
              <a:rPr lang="fr-FR" dirty="0"/>
              <a:t>&gt; …..&lt;/</a:t>
            </a:r>
            <a:r>
              <a:rPr lang="fr-FR" dirty="0" err="1"/>
              <a:t>legend</a:t>
            </a:r>
            <a:r>
              <a:rPr lang="fr-FR" dirty="0"/>
              <a:t>&gt;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1933199-9AF9-1C19-A0A1-015112364353}"/>
              </a:ext>
            </a:extLst>
          </p:cNvPr>
          <p:cNvSpPr txBox="1"/>
          <p:nvPr/>
        </p:nvSpPr>
        <p:spPr>
          <a:xfrm>
            <a:off x="549967" y="4226363"/>
            <a:ext cx="108858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r">
              <a:defRPr sz="8000" b="1">
                <a:solidFill>
                  <a:srgbClr val="FF0000"/>
                </a:solidFill>
              </a:defRPr>
            </a:lvl1pPr>
          </a:lstStyle>
          <a:p>
            <a:pPr algn="ctr"/>
            <a:r>
              <a:rPr lang="fr-FR" sz="6000" dirty="0"/>
              <a:t>Titre du </a:t>
            </a:r>
            <a:r>
              <a:rPr lang="fr-FR" sz="6000" dirty="0" err="1"/>
              <a:t>fieldset</a:t>
            </a:r>
            <a:r>
              <a:rPr lang="fr-FR" sz="6000" dirty="0"/>
              <a:t> 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3947118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943B9EE-AA4F-D146-D44A-D32CF07497FD}"/>
              </a:ext>
            </a:extLst>
          </p:cNvPr>
          <p:cNvSpPr txBox="1"/>
          <p:nvPr/>
        </p:nvSpPr>
        <p:spPr>
          <a:xfrm>
            <a:off x="544227" y="1455743"/>
            <a:ext cx="1235899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b="1" i="0" dirty="0">
                <a:effectLst/>
                <a:latin typeface="Consolas" panose="020B0609020204030204" pitchFamily="49" charset="0"/>
              </a:rPr>
              <a:t>Trois façons d'insérer du CSS</a:t>
            </a:r>
          </a:p>
          <a:p>
            <a:r>
              <a:rPr lang="fr-FR" sz="4000" b="1" i="0" dirty="0">
                <a:effectLst/>
                <a:latin typeface="Consolas" panose="020B0609020204030204" pitchFamily="49" charset="0"/>
              </a:rPr>
              <a:t>Il existe trois manières d'insérer une feuille de style :</a:t>
            </a:r>
          </a:p>
          <a:p>
            <a:endParaRPr lang="fr-FR" sz="4000" b="1" i="0" dirty="0">
              <a:solidFill>
                <a:srgbClr val="0000CD"/>
              </a:solidFill>
              <a:effectLst/>
              <a:latin typeface="Consolas" panose="020B0609020204030204" pitchFamily="49" charset="0"/>
            </a:endParaRPr>
          </a:p>
          <a:p>
            <a:pPr marL="2724150" indent="-571500">
              <a:buFont typeface="Wingdings" panose="05000000000000000000" pitchFamily="2" charset="2"/>
              <a:buChar char="q"/>
            </a:pPr>
            <a:r>
              <a:rPr lang="fr-FR" sz="4000" b="1" dirty="0">
                <a:solidFill>
                  <a:srgbClr val="0000CD"/>
                </a:solidFill>
                <a:latin typeface="Consolas" panose="020B0609020204030204" pitchFamily="49" charset="0"/>
              </a:rPr>
              <a:t>CSS interne</a:t>
            </a:r>
          </a:p>
          <a:p>
            <a:pPr marL="2724150" indent="-571500">
              <a:buFont typeface="Wingdings" panose="05000000000000000000" pitchFamily="2" charset="2"/>
              <a:buChar char="q"/>
            </a:pPr>
            <a:r>
              <a:rPr lang="fr-FR" sz="4000" b="1" dirty="0">
                <a:solidFill>
                  <a:srgbClr val="0000CD"/>
                </a:solidFill>
                <a:latin typeface="Consolas" panose="020B0609020204030204" pitchFamily="49" charset="0"/>
              </a:rPr>
              <a:t>CSS en ligne</a:t>
            </a:r>
            <a:endParaRPr lang="fr-FR" sz="4000" b="1" dirty="0"/>
          </a:p>
          <a:p>
            <a:pPr marL="2724150" indent="-571500">
              <a:buFont typeface="Wingdings" panose="05000000000000000000" pitchFamily="2" charset="2"/>
              <a:buChar char="q"/>
            </a:pPr>
            <a:r>
              <a:rPr lang="fr-FR" sz="4000" b="1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CSS externe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A5CD83B-39DB-0B9B-03CB-6F5702C2E558}"/>
              </a:ext>
            </a:extLst>
          </p:cNvPr>
          <p:cNvSpPr txBox="1"/>
          <p:nvPr/>
        </p:nvSpPr>
        <p:spPr>
          <a:xfrm>
            <a:off x="-1320800" y="-843280"/>
            <a:ext cx="13624560" cy="16865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fr-FR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6000" b="1">
                <a:solidFill>
                  <a:srgbClr val="FF0000"/>
                </a:solidFill>
                <a:effectLst/>
                <a:latin typeface="Lucida Sans Typewriter" panose="020B0509030504030204" pitchFamily="49" charset="0"/>
                <a:ea typeface="Arial" panose="020B0604020202020204" pitchFamily="34" charset="0"/>
                <a:cs typeface="+mj-cs"/>
              </a:defRPr>
            </a:lvl1pPr>
          </a:lstStyle>
          <a:p>
            <a:r>
              <a:rPr lang="fr-FR" dirty="0"/>
              <a:t>Comment ajouter du CSS</a:t>
            </a:r>
          </a:p>
        </p:txBody>
      </p:sp>
    </p:spTree>
    <p:extLst>
      <p:ext uri="{BB962C8B-B14F-4D97-AF65-F5344CB8AC3E}">
        <p14:creationId xmlns:p14="http://schemas.microsoft.com/office/powerpoint/2010/main" val="3737395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AC6242EF-E1E0-C1AA-B572-7DB0DF7060F4}"/>
              </a:ext>
            </a:extLst>
          </p:cNvPr>
          <p:cNvSpPr txBox="1"/>
          <p:nvPr/>
        </p:nvSpPr>
        <p:spPr>
          <a:xfrm>
            <a:off x="-852605" y="-1241038"/>
            <a:ext cx="13230226" cy="20863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fr-FR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6000" b="1">
                <a:solidFill>
                  <a:srgbClr val="FF0000"/>
                </a:solidFill>
                <a:effectLst/>
                <a:latin typeface="Lucida Sans Typewriter" panose="020B0509030504030204" pitchFamily="49" charset="0"/>
                <a:ea typeface="Arial" panose="020B0604020202020204" pitchFamily="34" charset="0"/>
                <a:cs typeface="+mj-cs"/>
              </a:defRPr>
            </a:lvl1pPr>
          </a:lstStyle>
          <a:p>
            <a:r>
              <a:rPr lang="fr-FR" dirty="0">
                <a:solidFill>
                  <a:srgbClr val="0070C0"/>
                </a:solidFill>
              </a:rPr>
              <a:t>CSS interne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0E7DCD4-27F7-F29D-49E2-C5C15AB99AA4}"/>
              </a:ext>
            </a:extLst>
          </p:cNvPr>
          <p:cNvSpPr txBox="1"/>
          <p:nvPr/>
        </p:nvSpPr>
        <p:spPr>
          <a:xfrm>
            <a:off x="645348" y="887700"/>
            <a:ext cx="10901304" cy="569386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6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!DOCTYPE</a:t>
            </a:r>
            <a:r>
              <a:rPr lang="en-US" sz="16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 html</a:t>
            </a:r>
            <a:r>
              <a:rPr lang="en-US" sz="1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br>
              <a:rPr lang="en-US" sz="1600" dirty="0"/>
            </a:br>
            <a:r>
              <a:rPr lang="en-US" sz="1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6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html</a:t>
            </a:r>
            <a:r>
              <a:rPr lang="en-US" sz="1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br>
              <a:rPr lang="en-US" sz="1600" dirty="0"/>
            </a:br>
            <a:r>
              <a:rPr lang="en-US" sz="1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6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head</a:t>
            </a:r>
            <a:r>
              <a:rPr lang="en-US" sz="1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br>
              <a:rPr lang="en-US" sz="1600" dirty="0"/>
            </a:br>
            <a:r>
              <a:rPr lang="en-US" sz="2400" b="1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400" b="1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style</a:t>
            </a:r>
            <a:r>
              <a:rPr lang="en-US" sz="2400" b="1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br>
              <a:rPr lang="en-US" sz="2000" b="1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1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body 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  <a:br>
              <a:rPr lang="en-US" sz="2000" b="1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1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  background-color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sz="2000" b="1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 linen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en-US" sz="2000" b="1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1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br>
              <a:rPr lang="en-US" sz="2000" b="1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1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h1 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  <a:br>
              <a:rPr lang="en-US" sz="2000" b="1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1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  color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sz="2000" b="1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 maroon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en-US" sz="2000" b="1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1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  margin-left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sz="2000" b="1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 40px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en-US" sz="2000" b="1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1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br>
              <a:rPr lang="en-US" sz="2000" b="1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1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400" b="1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/style</a:t>
            </a:r>
            <a:r>
              <a:rPr lang="en-US" sz="2400" b="1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br>
              <a:rPr lang="en-US" sz="1600" dirty="0"/>
            </a:br>
            <a:r>
              <a:rPr lang="en-US" sz="1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6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/head</a:t>
            </a:r>
            <a:r>
              <a:rPr lang="en-US" sz="1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br>
              <a:rPr lang="en-US" sz="1600" dirty="0"/>
            </a:br>
            <a:r>
              <a:rPr lang="en-US" sz="1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6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body</a:t>
            </a:r>
            <a:r>
              <a:rPr lang="en-US" sz="1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br>
              <a:rPr lang="en-US" sz="1600" dirty="0"/>
            </a:br>
            <a:br>
              <a:rPr lang="en-US" sz="1600" dirty="0"/>
            </a:br>
            <a:r>
              <a:rPr lang="en-US" sz="1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6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h1</a:t>
            </a:r>
            <a:r>
              <a:rPr lang="en-US" sz="1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mon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titre</a:t>
            </a:r>
            <a:r>
              <a:rPr lang="en-US" sz="1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6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/h1</a:t>
            </a:r>
            <a:r>
              <a:rPr lang="en-US" sz="1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br>
              <a:rPr lang="en-US" sz="1600" dirty="0"/>
            </a:br>
            <a:r>
              <a:rPr lang="en-US" sz="1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6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p</a:t>
            </a:r>
            <a:r>
              <a:rPr lang="en-US" sz="1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mon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paragraphe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1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6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/p</a:t>
            </a:r>
            <a:r>
              <a:rPr lang="en-US" sz="1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br>
              <a:rPr lang="en-US" sz="1600" dirty="0"/>
            </a:br>
            <a:br>
              <a:rPr lang="en-US" sz="1600" dirty="0"/>
            </a:br>
            <a:r>
              <a:rPr lang="en-US" sz="1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6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/body</a:t>
            </a:r>
            <a:r>
              <a:rPr lang="en-US" sz="1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br>
              <a:rPr lang="en-US" sz="1600" dirty="0"/>
            </a:br>
            <a:r>
              <a:rPr lang="en-US" sz="1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16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/html</a:t>
            </a:r>
            <a:r>
              <a:rPr lang="en-US" sz="1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292257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AC6242EF-E1E0-C1AA-B572-7DB0DF7060F4}"/>
              </a:ext>
            </a:extLst>
          </p:cNvPr>
          <p:cNvSpPr txBox="1"/>
          <p:nvPr/>
        </p:nvSpPr>
        <p:spPr>
          <a:xfrm>
            <a:off x="-852605" y="-1241038"/>
            <a:ext cx="13230226" cy="20863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fr-FR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6000" b="1">
                <a:solidFill>
                  <a:srgbClr val="FF0000"/>
                </a:solidFill>
                <a:effectLst/>
                <a:latin typeface="Lucida Sans Typewriter" panose="020B0509030504030204" pitchFamily="49" charset="0"/>
                <a:ea typeface="Arial" panose="020B0604020202020204" pitchFamily="34" charset="0"/>
                <a:cs typeface="+mj-cs"/>
              </a:defRPr>
            </a:lvl1pPr>
          </a:lstStyle>
          <a:p>
            <a:r>
              <a:rPr lang="fr-FR" dirty="0">
                <a:solidFill>
                  <a:srgbClr val="0070C0"/>
                </a:solidFill>
              </a:rPr>
              <a:t>CSS en ligne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0E7DCD4-27F7-F29D-49E2-C5C15AB99AA4}"/>
              </a:ext>
            </a:extLst>
          </p:cNvPr>
          <p:cNvSpPr txBox="1"/>
          <p:nvPr/>
        </p:nvSpPr>
        <p:spPr>
          <a:xfrm>
            <a:off x="243904" y="1166842"/>
            <a:ext cx="12814174" cy="5509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3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!DOCTYPE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 html</a:t>
            </a:r>
            <a:r>
              <a:rPr lang="en-US" sz="3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br>
              <a:rPr lang="en-US" sz="3200" dirty="0"/>
            </a:br>
            <a:r>
              <a:rPr lang="en-US" sz="3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3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html</a:t>
            </a:r>
            <a:r>
              <a:rPr lang="en-US" sz="3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br>
              <a:rPr lang="en-US" sz="3200" dirty="0"/>
            </a:br>
            <a:r>
              <a:rPr lang="en-US" sz="3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3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body</a:t>
            </a:r>
            <a:r>
              <a:rPr lang="en-US" sz="3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br>
              <a:rPr lang="en-US" sz="3200" dirty="0"/>
            </a:br>
            <a:br>
              <a:rPr lang="en-US" sz="3200" dirty="0"/>
            </a:br>
            <a:r>
              <a:rPr lang="en-US" sz="3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3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h1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 style</a:t>
            </a:r>
            <a:r>
              <a:rPr lang="en-US" sz="3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="</a:t>
            </a:r>
            <a:r>
              <a:rPr lang="en-US" sz="3200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color:blue;text-align:center</a:t>
            </a:r>
            <a:r>
              <a:rPr lang="en-US" sz="3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;"&gt;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Mon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titre</a:t>
            </a:r>
            <a:endParaRPr lang="en-US" sz="3200" b="0" i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r>
              <a:rPr lang="en-US" sz="3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3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/h1</a:t>
            </a:r>
            <a:r>
              <a:rPr lang="en-US" sz="3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br>
              <a:rPr lang="en-US" sz="3200" dirty="0"/>
            </a:br>
            <a:endParaRPr lang="en-US" sz="3200" dirty="0"/>
          </a:p>
          <a:p>
            <a:r>
              <a:rPr lang="en-US" sz="3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3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p</a:t>
            </a:r>
            <a:r>
              <a:rPr lang="en-US" sz="32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 style</a:t>
            </a:r>
            <a:r>
              <a:rPr lang="en-US" sz="3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="</a:t>
            </a:r>
            <a:r>
              <a:rPr lang="en-US" sz="3200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color:red</a:t>
            </a:r>
            <a:r>
              <a:rPr lang="en-US" sz="3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;"&gt;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Mon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paragraphe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sz="3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3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/p</a:t>
            </a:r>
            <a:r>
              <a:rPr lang="en-US" sz="3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br>
              <a:rPr lang="en-US" sz="3200" dirty="0"/>
            </a:br>
            <a:br>
              <a:rPr lang="en-US" sz="3200" dirty="0"/>
            </a:br>
            <a:r>
              <a:rPr lang="en-US" sz="3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3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/body</a:t>
            </a:r>
            <a:r>
              <a:rPr lang="en-US" sz="3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br>
              <a:rPr lang="en-US" sz="3200" dirty="0"/>
            </a:br>
            <a:r>
              <a:rPr lang="en-US" sz="3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3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/html</a:t>
            </a:r>
            <a:r>
              <a:rPr lang="en-US" sz="3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974612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AC6242EF-E1E0-C1AA-B572-7DB0DF7060F4}"/>
              </a:ext>
            </a:extLst>
          </p:cNvPr>
          <p:cNvSpPr txBox="1"/>
          <p:nvPr/>
        </p:nvSpPr>
        <p:spPr>
          <a:xfrm>
            <a:off x="-819151" y="-895350"/>
            <a:ext cx="13230226" cy="20863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fr-FR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6000" b="1">
                <a:solidFill>
                  <a:srgbClr val="FF0000"/>
                </a:solidFill>
                <a:effectLst/>
                <a:latin typeface="Lucida Sans Typewriter" panose="020B0509030504030204" pitchFamily="49" charset="0"/>
                <a:ea typeface="Arial" panose="020B0604020202020204" pitchFamily="34" charset="0"/>
                <a:cs typeface="+mj-cs"/>
              </a:defRPr>
            </a:lvl1pPr>
          </a:lstStyle>
          <a:p>
            <a:r>
              <a:rPr lang="fr-FR" dirty="0">
                <a:solidFill>
                  <a:srgbClr val="0070C0"/>
                </a:solidFill>
              </a:rPr>
              <a:t>CSS externe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0E7DCD4-27F7-F29D-49E2-C5C15AB99AA4}"/>
              </a:ext>
            </a:extLst>
          </p:cNvPr>
          <p:cNvSpPr txBox="1"/>
          <p:nvPr/>
        </p:nvSpPr>
        <p:spPr>
          <a:xfrm>
            <a:off x="1009069" y="1620477"/>
            <a:ext cx="10866980" cy="483209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!DOCTYPE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 html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html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br>
              <a:rPr lang="en-US" sz="2400" dirty="0"/>
            </a:br>
            <a:r>
              <a:rPr lang="en-US" sz="28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8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head</a:t>
            </a:r>
            <a:r>
              <a:rPr lang="en-US" sz="28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br>
              <a:rPr lang="en-US" sz="2800" dirty="0"/>
            </a:br>
            <a:r>
              <a:rPr lang="en-US" sz="3200" b="1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3200" b="1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link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rel</a:t>
            </a:r>
            <a:r>
              <a:rPr lang="en-US" sz="3200" b="1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="stylesheet"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href</a:t>
            </a:r>
            <a:r>
              <a:rPr lang="en-US" sz="3200" b="1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=" monstyle.css"&gt;</a:t>
            </a:r>
            <a:br>
              <a:rPr lang="en-US" sz="2800" dirty="0"/>
            </a:br>
            <a:r>
              <a:rPr lang="en-US" sz="28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8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/head</a:t>
            </a:r>
            <a:r>
              <a:rPr lang="en-US" sz="28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br>
              <a:rPr lang="en-US" sz="2800" dirty="0"/>
            </a:br>
            <a:r>
              <a:rPr lang="en-US" sz="28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8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body</a:t>
            </a:r>
            <a:r>
              <a:rPr lang="en-US" sz="28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</a:p>
          <a:p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h1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titre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/h1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p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mon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paragraphe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/p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</a:p>
          <a:p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/body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/html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&gt;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884047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DD26F7F9-D7E9-4B1E-5AD2-E6A493DB453A}"/>
              </a:ext>
            </a:extLst>
          </p:cNvPr>
          <p:cNvSpPr txBox="1"/>
          <p:nvPr/>
        </p:nvSpPr>
        <p:spPr>
          <a:xfrm>
            <a:off x="1708925" y="1913973"/>
            <a:ext cx="8572500" cy="452431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600" b="0" i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body </a:t>
            </a:r>
            <a:r>
              <a:rPr lang="en-US" sz="3600" b="0" i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  <a:br>
              <a:rPr lang="en-US" sz="3600" b="0" i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</a:br>
            <a:r>
              <a:rPr lang="en-US" sz="3600" b="0" i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  background-color</a:t>
            </a:r>
            <a:r>
              <a:rPr lang="en-US" sz="3600" b="0" i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sz="3600" b="0" i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3600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lightblue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en-US" sz="36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</a:br>
            <a:r>
              <a:rPr lang="en-US" sz="36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br>
              <a:rPr lang="en-US" sz="3600" dirty="0"/>
            </a:br>
            <a:br>
              <a:rPr lang="en-US" sz="3600" dirty="0"/>
            </a:br>
            <a:r>
              <a:rPr lang="en-US" sz="36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h1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  <a:br>
              <a:rPr lang="en-US" sz="36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</a:br>
            <a:r>
              <a:rPr lang="en-US" sz="36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  color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sz="3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 navy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en-US" sz="36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</a:br>
            <a:r>
              <a:rPr lang="en-US" sz="36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  margin-left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sz="36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 20px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en-US" sz="36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</a:br>
            <a:r>
              <a:rPr lang="en-US" sz="36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endParaRPr lang="fr-FR" sz="36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B565E56-54E1-6F15-B9A8-E69988B333FB}"/>
              </a:ext>
            </a:extLst>
          </p:cNvPr>
          <p:cNvSpPr txBox="1"/>
          <p:nvPr/>
        </p:nvSpPr>
        <p:spPr>
          <a:xfrm>
            <a:off x="4050681" y="870906"/>
            <a:ext cx="609414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3600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"monstyle.css"</a:t>
            </a:r>
          </a:p>
          <a:p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84566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FBC470B-6869-B45B-A043-841506E5FE72}"/>
              </a:ext>
            </a:extLst>
          </p:cNvPr>
          <p:cNvSpPr/>
          <p:nvPr/>
        </p:nvSpPr>
        <p:spPr>
          <a:xfrm>
            <a:off x="412955" y="255639"/>
            <a:ext cx="3569110" cy="65876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chemeClr val="tx1"/>
                </a:solidFill>
              </a:rPr>
              <a:t>&lt;!DOCTYPE html&gt;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DC2C039-F846-1A6A-7C8F-A32B56384394}"/>
              </a:ext>
            </a:extLst>
          </p:cNvPr>
          <p:cNvSpPr/>
          <p:nvPr/>
        </p:nvSpPr>
        <p:spPr>
          <a:xfrm>
            <a:off x="412955" y="1474059"/>
            <a:ext cx="3569110" cy="65876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tx1"/>
                </a:solidFill>
              </a:rPr>
              <a:t>&lt;html&gt;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E7B4D2-8736-DC18-2D7F-7745C8CAA693}"/>
              </a:ext>
            </a:extLst>
          </p:cNvPr>
          <p:cNvSpPr/>
          <p:nvPr/>
        </p:nvSpPr>
        <p:spPr>
          <a:xfrm>
            <a:off x="412955" y="4086671"/>
            <a:ext cx="3569110" cy="65876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b="1" dirty="0">
                <a:solidFill>
                  <a:schemeClr val="tx1"/>
                </a:solidFill>
              </a:rPr>
              <a:t>&lt;</a:t>
            </a:r>
            <a:r>
              <a:rPr lang="fr-FR" sz="4000" b="1" dirty="0" err="1">
                <a:solidFill>
                  <a:schemeClr val="tx1"/>
                </a:solidFill>
              </a:rPr>
              <a:t>title</a:t>
            </a:r>
            <a:r>
              <a:rPr lang="fr-FR" sz="4000" b="1" dirty="0">
                <a:solidFill>
                  <a:schemeClr val="tx1"/>
                </a:solidFill>
              </a:rPr>
              <a:t>&gt;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DA2379-875D-A4F2-1B30-E52DF3112BB6}"/>
              </a:ext>
            </a:extLst>
          </p:cNvPr>
          <p:cNvSpPr/>
          <p:nvPr/>
        </p:nvSpPr>
        <p:spPr>
          <a:xfrm>
            <a:off x="412955" y="2843889"/>
            <a:ext cx="3569110" cy="65876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tx1"/>
                </a:solidFill>
              </a:rPr>
              <a:t>&lt;</a:t>
            </a:r>
            <a:r>
              <a:rPr lang="fr-FR" sz="3600" b="1" dirty="0" err="1">
                <a:solidFill>
                  <a:schemeClr val="tx1"/>
                </a:solidFill>
              </a:rPr>
              <a:t>head</a:t>
            </a:r>
            <a:r>
              <a:rPr lang="fr-FR" sz="3600" b="1" dirty="0">
                <a:solidFill>
                  <a:schemeClr val="tx1"/>
                </a:solidFill>
              </a:rPr>
              <a:t>&gt;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7AB18B-614B-4E03-04FC-57A20A603903}"/>
              </a:ext>
            </a:extLst>
          </p:cNvPr>
          <p:cNvSpPr/>
          <p:nvPr/>
        </p:nvSpPr>
        <p:spPr>
          <a:xfrm>
            <a:off x="412955" y="5479640"/>
            <a:ext cx="3569110" cy="65876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tx1"/>
                </a:solidFill>
              </a:rPr>
              <a:t>&lt;body&gt;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F0249E4-036D-85BA-10CC-CEC5B833D5C2}"/>
              </a:ext>
            </a:extLst>
          </p:cNvPr>
          <p:cNvSpPr/>
          <p:nvPr/>
        </p:nvSpPr>
        <p:spPr>
          <a:xfrm>
            <a:off x="5078360" y="255638"/>
            <a:ext cx="7025149" cy="65876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dirty="0"/>
              <a:t>document HTML5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8104C3-0E5E-49CA-91C5-CD6E81DAF8E9}"/>
              </a:ext>
            </a:extLst>
          </p:cNvPr>
          <p:cNvSpPr/>
          <p:nvPr/>
        </p:nvSpPr>
        <p:spPr>
          <a:xfrm>
            <a:off x="5078360" y="1474059"/>
            <a:ext cx="7025149" cy="65876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dirty="0"/>
              <a:t>racine d'une page HTML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C536B0-AEFC-23BA-5C90-2F26B0774D16}"/>
              </a:ext>
            </a:extLst>
          </p:cNvPr>
          <p:cNvSpPr/>
          <p:nvPr/>
        </p:nvSpPr>
        <p:spPr>
          <a:xfrm>
            <a:off x="5078359" y="2770239"/>
            <a:ext cx="7025149" cy="65876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dirty="0"/>
              <a:t>racine d'une page HTML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149E3-D99B-EFAC-1A2B-878B02B40C2A}"/>
              </a:ext>
            </a:extLst>
          </p:cNvPr>
          <p:cNvSpPr/>
          <p:nvPr/>
        </p:nvSpPr>
        <p:spPr>
          <a:xfrm>
            <a:off x="5078355" y="4096641"/>
            <a:ext cx="7025149" cy="65876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dirty="0"/>
              <a:t>titre pour la page HTML 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6C3C70-5B0B-05BE-31FC-7696268B6F35}"/>
              </a:ext>
            </a:extLst>
          </p:cNvPr>
          <p:cNvSpPr/>
          <p:nvPr/>
        </p:nvSpPr>
        <p:spPr>
          <a:xfrm>
            <a:off x="5078355" y="5097847"/>
            <a:ext cx="7025149" cy="142234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dirty="0"/>
              <a:t>le corps du document pour les paragraphes, les images, les hyperliens, les tableaux, les listes, etc. </a:t>
            </a:r>
          </a:p>
        </p:txBody>
      </p:sp>
    </p:spTree>
    <p:extLst>
      <p:ext uri="{BB962C8B-B14F-4D97-AF65-F5344CB8AC3E}">
        <p14:creationId xmlns:p14="http://schemas.microsoft.com/office/powerpoint/2010/main" val="670936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749</Words>
  <Application>Microsoft Office PowerPoint</Application>
  <PresentationFormat>Grand écran</PresentationFormat>
  <Paragraphs>116</Paragraphs>
  <Slides>33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43" baseType="lpstr">
      <vt:lpstr>Arial</vt:lpstr>
      <vt:lpstr>Calibri</vt:lpstr>
      <vt:lpstr>Calibri Light</vt:lpstr>
      <vt:lpstr>Consolas</vt:lpstr>
      <vt:lpstr>Lucida Sans Typewriter</vt:lpstr>
      <vt:lpstr>Segoe UI</vt:lpstr>
      <vt:lpstr>Times New Roman</vt:lpstr>
      <vt:lpstr>Verdana</vt:lpstr>
      <vt:lpstr>Wingdings</vt:lpstr>
      <vt:lpstr>Thème Office</vt:lpstr>
      <vt:lpstr>Création des sites web à base de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lenovo</dc:creator>
  <cp:lastModifiedBy>AABID EL HASSANE</cp:lastModifiedBy>
  <cp:revision>44</cp:revision>
  <dcterms:created xsi:type="dcterms:W3CDTF">2022-10-31T18:32:56Z</dcterms:created>
  <dcterms:modified xsi:type="dcterms:W3CDTF">2022-12-25T11:42:41Z</dcterms:modified>
</cp:coreProperties>
</file>