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78905-F5BE-435C-9664-BCDEAF46C1BC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0D898-C9EB-4F87-8921-55C6946EED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029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5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52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65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4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09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1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33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80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71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22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38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9FD66-9DEE-445C-93D2-1EE10DB23EFD}" type="datetimeFigureOut">
              <a:rPr lang="fr-FR" smtClean="0"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70E4A-55D7-4A27-8028-9D56DAE19B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856984" cy="1470025"/>
          </a:xfrm>
        </p:spPr>
        <p:txBody>
          <a:bodyPr/>
          <a:lstStyle/>
          <a:p>
            <a:r>
              <a:rPr lang="ar-MA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البرازيل : نمو اقتصادي و استمرار التفاوتات في التنمية البشرية</a:t>
            </a:r>
            <a:endParaRPr lang="fr-FR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1700809"/>
            <a:ext cx="8928992" cy="5040560"/>
          </a:xfr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MA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تمهيد :</a:t>
            </a:r>
          </a:p>
          <a:p>
            <a:pPr algn="r"/>
            <a:r>
              <a:rPr lang="ar-MA" dirty="0">
                <a:solidFill>
                  <a:schemeClr val="tx1"/>
                </a:solidFill>
              </a:rPr>
              <a:t> </a:t>
            </a:r>
            <a:r>
              <a:rPr lang="ar-MA" dirty="0" smtClean="0">
                <a:solidFill>
                  <a:schemeClr val="tx1"/>
                </a:solidFill>
              </a:rPr>
              <a:t> تمثل البرازيل مثالا اخر للاقتصاديات القوية في دول الجنوب, و خامس دولة في العالم من حيث المساحة و عدد السكان . حققت نما اقتصاديا كبيرا و سريعا الا انها تعرف العديد من التناقضات  و في التفاوتات</a:t>
            </a:r>
            <a:r>
              <a:rPr lang="ar-MA" dirty="0" smtClean="0">
                <a:solidFill>
                  <a:srgbClr val="7030A0"/>
                </a:solidFill>
              </a:rPr>
              <a:t> </a:t>
            </a:r>
            <a:r>
              <a:rPr lang="ar-MA" dirty="0" smtClean="0">
                <a:solidFill>
                  <a:schemeClr val="tx1"/>
                </a:solidFill>
              </a:rPr>
              <a:t>في التنمية البشرية .</a:t>
            </a:r>
          </a:p>
          <a:p>
            <a:pPr algn="r"/>
            <a:r>
              <a:rPr lang="ar-MA" dirty="0">
                <a:solidFill>
                  <a:schemeClr val="tx1"/>
                </a:solidFill>
              </a:rPr>
              <a:t> </a:t>
            </a:r>
            <a:r>
              <a:rPr lang="ar-MA" dirty="0" smtClean="0">
                <a:solidFill>
                  <a:schemeClr val="tx1"/>
                </a:solidFill>
              </a:rPr>
              <a:t>- ما هي عوامل و مظاهر قوة الاقتصاد البرازيلي ؟</a:t>
            </a:r>
          </a:p>
          <a:p>
            <a:pPr algn="r"/>
            <a:r>
              <a:rPr lang="ar-MA" dirty="0" smtClean="0">
                <a:solidFill>
                  <a:schemeClr val="tx1"/>
                </a:solidFill>
              </a:rPr>
              <a:t> - و ماهي التحديات التي </a:t>
            </a:r>
            <a:r>
              <a:rPr lang="ar-MA" dirty="0" err="1" smtClean="0">
                <a:solidFill>
                  <a:schemeClr val="tx1"/>
                </a:solidFill>
              </a:rPr>
              <a:t>يواجهها</a:t>
            </a:r>
            <a:r>
              <a:rPr lang="ar-MA" dirty="0" smtClean="0">
                <a:solidFill>
                  <a:schemeClr val="tx1"/>
                </a:solidFill>
              </a:rPr>
              <a:t> ؟ </a:t>
            </a:r>
            <a:endParaRPr lang="ar-MA" dirty="0" smtClean="0">
              <a:solidFill>
                <a:srgbClr val="7030A0"/>
              </a:solidFill>
            </a:endParaRPr>
          </a:p>
          <a:p>
            <a:pPr algn="r"/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836713"/>
            <a:ext cx="8928992" cy="5975912"/>
          </a:xfrm>
        </p:spPr>
        <p:txBody>
          <a:bodyPr>
            <a:normAutofit fontScale="90000"/>
          </a:bodyPr>
          <a:lstStyle/>
          <a:p>
            <a:pPr algn="r"/>
            <a:r>
              <a:rPr lang="ar-MA" sz="3200" b="1" i="1" u="sng" dirty="0" smtClean="0">
                <a:solidFill>
                  <a:srgbClr val="FF0000"/>
                </a:solidFill>
              </a:rPr>
              <a:t>1_النشاط الاول : عوامل و مظاهر قوة الاقتصاد البرازيلي :</a:t>
            </a:r>
            <a:br>
              <a:rPr lang="ar-MA" sz="3200" b="1" i="1" u="sng" dirty="0" smtClean="0">
                <a:solidFill>
                  <a:srgbClr val="FF0000"/>
                </a:solidFill>
              </a:rPr>
            </a:br>
            <a:r>
              <a:rPr lang="ar-MA" sz="3200" b="1" i="1" u="sng" dirty="0">
                <a:solidFill>
                  <a:srgbClr val="FF0000"/>
                </a:solidFill>
              </a:rPr>
              <a:t/>
            </a:r>
            <a:br>
              <a:rPr lang="ar-MA" sz="3200" b="1" i="1" u="sng" dirty="0">
                <a:solidFill>
                  <a:srgbClr val="FF0000"/>
                </a:solidFill>
              </a:rPr>
            </a:br>
            <a:r>
              <a:rPr lang="ar-MA" sz="3200" dirty="0">
                <a:solidFill>
                  <a:srgbClr val="FF0000"/>
                </a:solidFill>
              </a:rPr>
              <a:t> </a:t>
            </a:r>
            <a:r>
              <a:rPr lang="ar-MA" sz="3200" dirty="0" smtClean="0">
                <a:solidFill>
                  <a:srgbClr val="FF0000"/>
                </a:solidFill>
              </a:rPr>
              <a:t> </a:t>
            </a:r>
            <a:r>
              <a:rPr lang="ar-MA" sz="3200" b="1" i="1" u="sng" dirty="0" smtClean="0">
                <a:solidFill>
                  <a:srgbClr val="7030A0"/>
                </a:solidFill>
              </a:rPr>
              <a:t>1-1-القطاع الفلاحي :</a:t>
            </a:r>
            <a:br>
              <a:rPr lang="ar-MA" sz="3200" b="1" i="1" u="sng" dirty="0" smtClean="0">
                <a:solidFill>
                  <a:srgbClr val="7030A0"/>
                </a:solidFill>
              </a:rPr>
            </a:br>
            <a:r>
              <a:rPr lang="ar-MA" sz="3200" b="1" i="1" u="sng" dirty="0" smtClean="0">
                <a:solidFill>
                  <a:schemeClr val="accent6">
                    <a:lumMod val="75000"/>
                  </a:schemeClr>
                </a:solidFill>
              </a:rPr>
              <a:t>     أ- عوامل القوة :</a:t>
            </a:r>
            <a:br>
              <a:rPr lang="ar-MA" sz="3200" b="1" i="1" u="sng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MA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ar-MA" sz="32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ar-MA" sz="3200" b="1" i="1" dirty="0" smtClean="0">
                <a:solidFill>
                  <a:srgbClr val="0070C0"/>
                </a:solidFill>
              </a:rPr>
              <a:t> طبيعية :</a:t>
            </a:r>
            <a:r>
              <a:rPr lang="ar-MA" sz="3200" dirty="0" smtClean="0"/>
              <a:t>-</a:t>
            </a:r>
            <a:r>
              <a:rPr lang="ar-MA" sz="3200" b="1" i="1" dirty="0" smtClean="0"/>
              <a:t> </a:t>
            </a:r>
            <a:r>
              <a:rPr lang="ar-MA" sz="3200" dirty="0" smtClean="0"/>
              <a:t>مناخ متنوع و ملائم (استوائي , مداري , شبه مداري )</a:t>
            </a:r>
            <a:r>
              <a:rPr lang="ar-MA" sz="3200" b="1" i="1" dirty="0" smtClean="0"/>
              <a:t> </a:t>
            </a:r>
            <a:r>
              <a:rPr lang="ar-MA" sz="3200" b="1" i="1" u="sng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ar-MA" sz="3200" b="1" i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MA" sz="3200" dirty="0"/>
              <a:t> </a:t>
            </a:r>
            <a:r>
              <a:rPr lang="ar-MA" sz="3200" dirty="0" smtClean="0"/>
              <a:t>              - تساقطات مهمة - سهول واسعة – شبكة مائية  كثيفة تتكون من                 نهر الامازون و روافده  - مراعي شاسعة – كثافة المجال                        </a:t>
            </a:r>
            <a:r>
              <a:rPr lang="ar-MA" sz="3200" dirty="0" err="1" smtClean="0"/>
              <a:t>الغابوي</a:t>
            </a:r>
            <a:r>
              <a:rPr lang="ar-MA" sz="3200" dirty="0" smtClean="0"/>
              <a:t> (غابة الامازون) – وفرة المياه حيث تهيمن البرازيل                    لوحدها على 20 بالمائة من المياه العذبة في العالم . </a:t>
            </a:r>
            <a:br>
              <a:rPr lang="ar-MA" sz="3200" dirty="0" smtClean="0"/>
            </a:br>
            <a:r>
              <a:rPr lang="ar-MA" sz="3200" dirty="0" smtClean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ar-MA" sz="3200" b="1" i="1" dirty="0" smtClean="0">
                <a:solidFill>
                  <a:srgbClr val="0070C0"/>
                </a:solidFill>
              </a:rPr>
              <a:t>بشرية : </a:t>
            </a:r>
            <a:r>
              <a:rPr lang="ar-MA" sz="3200" b="1" i="1" dirty="0" smtClean="0"/>
              <a:t>-</a:t>
            </a:r>
            <a:r>
              <a:rPr lang="ar-MA" sz="3200" b="1" i="1" dirty="0" smtClean="0">
                <a:solidFill>
                  <a:srgbClr val="0070C0"/>
                </a:solidFill>
              </a:rPr>
              <a:t> </a:t>
            </a:r>
            <a:r>
              <a:rPr lang="ar-MA" sz="3200" dirty="0" smtClean="0"/>
              <a:t>يد عاملة فتية و مؤهلة – انخفاض تكلفة اليد العاملة – سوق                     استهلاكية واسعة – استثمارات مهمة وطنية و اجنبية .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   </a:t>
            </a:r>
            <a:r>
              <a:rPr lang="ar-MA" sz="3200" b="1" i="1" dirty="0" smtClean="0">
                <a:solidFill>
                  <a:srgbClr val="0070C0"/>
                </a:solidFill>
              </a:rPr>
              <a:t>تقنية :</a:t>
            </a:r>
            <a:r>
              <a:rPr lang="ar-MA" sz="3200" dirty="0" smtClean="0"/>
              <a:t>  - مكننة عالية اعتماد تقنيات عالية و متطورة في الزراعة وتربية  </a:t>
            </a:r>
            <a:r>
              <a:rPr lang="ar-MA" sz="3200" b="1" i="1" dirty="0" smtClean="0">
                <a:solidFill>
                  <a:srgbClr val="0070C0"/>
                </a:solidFill>
              </a:rPr>
              <a:t> </a:t>
            </a:r>
            <a:r>
              <a:rPr lang="ar-MA" sz="3200" dirty="0" smtClean="0"/>
              <a:t>  </a:t>
            </a:r>
            <a:r>
              <a:rPr lang="ar-MA" sz="3200" b="1" i="1" dirty="0" smtClean="0">
                <a:solidFill>
                  <a:srgbClr val="0070C0"/>
                </a:solidFill>
              </a:rPr>
              <a:t>           </a:t>
            </a:r>
            <a:r>
              <a:rPr lang="ar-MA" sz="3200" dirty="0" smtClean="0"/>
              <a:t>الماشية .  </a:t>
            </a:r>
            <a:r>
              <a:rPr lang="ar-MA" sz="3200" b="1" i="1" dirty="0" smtClean="0"/>
              <a:t>  </a:t>
            </a:r>
            <a:r>
              <a:rPr lang="ar-MA" sz="3200" b="1" i="1" u="sng" dirty="0" smtClean="0">
                <a:solidFill>
                  <a:srgbClr val="FF0000"/>
                </a:solidFill>
              </a:rPr>
              <a:t/>
            </a:r>
            <a:br>
              <a:rPr lang="ar-MA" sz="3200" b="1" i="1" u="sng" dirty="0" smtClean="0">
                <a:solidFill>
                  <a:srgbClr val="FF0000"/>
                </a:solidFill>
              </a:rPr>
            </a:br>
            <a:r>
              <a:rPr lang="ar-MA" sz="3200" b="1" i="1" u="sng" dirty="0" smtClean="0">
                <a:solidFill>
                  <a:srgbClr val="FF0000"/>
                </a:solidFill>
              </a:rPr>
              <a:t/>
            </a:r>
            <a:br>
              <a:rPr lang="ar-MA" sz="3200" b="1" i="1" u="sng" dirty="0" smtClean="0">
                <a:solidFill>
                  <a:srgbClr val="FF0000"/>
                </a:solidFill>
              </a:rPr>
            </a:br>
            <a:r>
              <a:rPr lang="ar-MA" sz="3200" b="1" i="1" u="sng" dirty="0" smtClean="0">
                <a:solidFill>
                  <a:srgbClr val="FF0000"/>
                </a:solidFill>
              </a:rPr>
              <a:t/>
            </a:r>
            <a:br>
              <a:rPr lang="ar-MA" sz="3200" b="1" i="1" u="sng" dirty="0" smtClean="0">
                <a:solidFill>
                  <a:srgbClr val="FF0000"/>
                </a:solidFill>
              </a:rPr>
            </a:br>
            <a:endParaRPr lang="fr-FR" sz="3200" b="1" i="1" u="sng" dirty="0">
              <a:solidFill>
                <a:srgbClr val="C00000"/>
              </a:solidFill>
            </a:endParaRPr>
          </a:p>
        </p:txBody>
      </p:sp>
      <p:cxnSp>
        <p:nvCxnSpPr>
          <p:cNvPr id="4" name="Connecteur en angle 3"/>
          <p:cNvCxnSpPr/>
          <p:nvPr/>
        </p:nvCxnSpPr>
        <p:spPr>
          <a:xfrm>
            <a:off x="4788024" y="3789040"/>
            <a:ext cx="0" cy="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en angle 5"/>
          <p:cNvCxnSpPr/>
          <p:nvPr/>
        </p:nvCxnSpPr>
        <p:spPr>
          <a:xfrm>
            <a:off x="4355976" y="3068960"/>
            <a:ext cx="0" cy="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644008" y="306896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7956376" y="306896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4644008" y="29249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788024" y="2924944"/>
            <a:ext cx="0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7596336" y="29249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4355976" y="32849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4644008" y="2924944"/>
            <a:ext cx="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2699792" y="2924944"/>
            <a:ext cx="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417" y="2132857"/>
            <a:ext cx="3413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857" y="5229201"/>
            <a:ext cx="3413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857" y="4293097"/>
            <a:ext cx="3413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920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6858000"/>
          </a:xfrm>
        </p:spPr>
        <p:txBody>
          <a:bodyPr>
            <a:normAutofit fontScale="90000"/>
          </a:bodyPr>
          <a:lstStyle/>
          <a:p>
            <a:pPr algn="r"/>
            <a:r>
              <a:rPr lang="ar-MA" sz="3200" dirty="0" smtClean="0">
                <a:solidFill>
                  <a:srgbClr val="0070C0"/>
                </a:solidFill>
              </a:rPr>
              <a:t>    </a:t>
            </a:r>
            <a:r>
              <a:rPr lang="ar-MA" sz="3200" b="1" i="1" u="sng" dirty="0" smtClean="0">
                <a:solidFill>
                  <a:srgbClr val="0070C0"/>
                </a:solidFill>
              </a:rPr>
              <a:t>تنظيمية :</a:t>
            </a:r>
            <a:r>
              <a:rPr lang="ar-MA" sz="3200" dirty="0" smtClean="0">
                <a:solidFill>
                  <a:srgbClr val="0070C0"/>
                </a:solidFill>
              </a:rPr>
              <a:t> </a:t>
            </a:r>
            <a:r>
              <a:rPr lang="ar-MA" sz="3200" dirty="0" smtClean="0"/>
              <a:t>- </a:t>
            </a:r>
            <a:r>
              <a:rPr lang="ar-MA" sz="3200" dirty="0" err="1" smtClean="0"/>
              <a:t>شساعة</a:t>
            </a:r>
            <a:r>
              <a:rPr lang="ar-MA" sz="3200" dirty="0" smtClean="0"/>
              <a:t> حجم المستغلات الفلاحية التي تعرف </a:t>
            </a:r>
            <a:r>
              <a:rPr lang="ar-MA" sz="3200" dirty="0" err="1" smtClean="0"/>
              <a:t>بأسم</a:t>
            </a:r>
            <a:r>
              <a:rPr lang="ar-MA" sz="3200" dirty="0" smtClean="0"/>
              <a:t>  - اهمية الاستثمارات خاصة            </a:t>
            </a:r>
            <a:r>
              <a:rPr lang="fr-FR" sz="3200" dirty="0" smtClean="0"/>
              <a:t> - latifundia</a:t>
            </a:r>
            <a:r>
              <a:rPr lang="ar-MA" sz="3200" dirty="0" smtClean="0"/>
              <a:t>      </a:t>
            </a:r>
            <a:r>
              <a:rPr lang="ar-MA" sz="3200" dirty="0" err="1" smtClean="0"/>
              <a:t>اللاتيفونديا</a:t>
            </a:r>
            <a:r>
              <a:rPr lang="fr-FR" sz="3200" dirty="0" smtClean="0"/>
              <a:t> </a:t>
            </a:r>
            <a:r>
              <a:rPr lang="ar-MA" sz="3200" dirty="0" smtClean="0"/>
              <a:t>                                 الاجنبية منها - تخلي الدولة عن نظام الدورات الاقتصادية أي 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           تصدير المنتوج الخام الوحيد حسب متطلبات السوق الخارجية                   على شكل دورات : ( دورة قصب السكر في القرن السادس                      عشر , دورة المعادن النفيسة في القرن السابع عشر , دورة                       البن في بداية القرن العشرين , دور الدورات الاقتصادية في                      توسيع مجال الاستغلال و التحكم في المساحة الشاسعة للبرازيل</a:t>
            </a:r>
            <a:br>
              <a:rPr lang="ar-MA" sz="3200" dirty="0" smtClean="0"/>
            </a:br>
            <a:r>
              <a:rPr lang="ar-MA" sz="3200" dirty="0" smtClean="0"/>
              <a:t/>
            </a:r>
            <a:br>
              <a:rPr lang="ar-MA" sz="3200" dirty="0" smtClean="0"/>
            </a:br>
            <a:r>
              <a:rPr lang="ar-MA" sz="3200" dirty="0" smtClean="0"/>
              <a:t>      </a:t>
            </a:r>
            <a:r>
              <a:rPr lang="ar-MA" sz="3200" b="1" i="1" u="sng" dirty="0" smtClean="0">
                <a:solidFill>
                  <a:schemeClr val="accent6">
                    <a:lumMod val="75000"/>
                  </a:schemeClr>
                </a:solidFill>
              </a:rPr>
              <a:t>ب – مظاهر القوة :</a:t>
            </a:r>
            <a:br>
              <a:rPr lang="ar-MA" sz="3200" b="1" i="1" u="sng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MA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ar-MA" sz="3200" dirty="0" smtClean="0"/>
              <a:t>- قطاع قوي تحتل به البرازيل مراتب متقدمة عالميا</a:t>
            </a:r>
            <a:br>
              <a:rPr lang="ar-MA" sz="3200" dirty="0" smtClean="0"/>
            </a:br>
            <a:r>
              <a:rPr lang="ar-MA" sz="3200" dirty="0" smtClean="0"/>
              <a:t> - انتاج زراعي  متنوع مع اهمية الزراعات التسويقية الموجهة نحو التصدير و المدعمة من قبل الدولة (البن , قصب السكر , الكاكاو , </a:t>
            </a:r>
            <a:r>
              <a:rPr lang="ar-MA" sz="3200" dirty="0" err="1" smtClean="0"/>
              <a:t>الصوجا</a:t>
            </a:r>
            <a:r>
              <a:rPr lang="ar-MA" sz="3200" dirty="0" smtClean="0"/>
              <a:t> )</a:t>
            </a:r>
            <a:endParaRPr lang="fr-FR" sz="3200" b="1" i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00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r"/>
            <a:r>
              <a:rPr lang="ar-MA" sz="3200" dirty="0" smtClean="0"/>
              <a:t>  - ثروة حيوانية  مهمة خاصة قطيع الخنازير و الابقار </a:t>
            </a:r>
            <a:br>
              <a:rPr lang="ar-MA" sz="3200" dirty="0" smtClean="0"/>
            </a:br>
            <a:r>
              <a:rPr lang="ar-MA" sz="32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br>
              <a:rPr lang="ar-MA" sz="32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MA" sz="32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r-MA" sz="3200" b="1" i="1" u="sng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ملحوظة : </a:t>
            </a:r>
            <a:r>
              <a:rPr lang="ar-MA" sz="3200" dirty="0" smtClean="0">
                <a:solidFill>
                  <a:srgbClr val="009900"/>
                </a:solidFill>
              </a:rPr>
              <a:t> </a:t>
            </a:r>
            <a:r>
              <a:rPr lang="ar-MA" sz="3200" dirty="0" smtClean="0"/>
              <a:t>نميز في البرازيل  بين ثلاث أنماط من الفلاحة  : 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        - قطاع تسويقي حديث ذو تقنيات عالية و استثمارات مهمة        موجهة نحو التصدير في الجنوب الشرقي 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        - قطاع معاشي قديم في الشمال الشرقي مرتبط بمزارع قصب 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السكر منذ القرن السادس عشر 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        - اقتصاد قائم على القطف في غابة الامازون تمارسه قبائل</a:t>
            </a:r>
            <a:br>
              <a:rPr lang="ar-MA" sz="3200" dirty="0" smtClean="0"/>
            </a:br>
            <a:r>
              <a:rPr lang="ar-MA" sz="3200" dirty="0"/>
              <a:t> </a:t>
            </a:r>
            <a:r>
              <a:rPr lang="ar-MA" sz="3200" dirty="0" smtClean="0"/>
              <a:t> </a:t>
            </a:r>
            <a:r>
              <a:rPr lang="ar-MA" sz="3200" dirty="0" err="1" smtClean="0"/>
              <a:t>البيكمي</a:t>
            </a:r>
            <a:r>
              <a:rPr lang="ar-MA" sz="3200" smtClean="0"/>
              <a:t>       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4675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749945"/>
          </a:xfrm>
        </p:spPr>
        <p:txBody>
          <a:bodyPr>
            <a:normAutofit/>
          </a:bodyPr>
          <a:lstStyle/>
          <a:p>
            <a:pPr algn="r"/>
            <a:r>
              <a:rPr lang="ar-MA" sz="2900" b="1" i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1-2-القطاع الصناعي</a:t>
            </a:r>
            <a:endParaRPr lang="fr-FR" sz="2900" b="1" i="1" u="sng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8192" y="1124744"/>
            <a:ext cx="8712968" cy="5472608"/>
          </a:xfrm>
        </p:spPr>
        <p:txBody>
          <a:bodyPr>
            <a:normAutofit/>
          </a:bodyPr>
          <a:lstStyle/>
          <a:p>
            <a:pPr indent="8245475" algn="r"/>
            <a:endParaRPr lang="ar-MA" sz="3600" dirty="0" smtClean="0"/>
          </a:p>
          <a:p>
            <a:pPr indent="8245475" algn="r"/>
            <a:endParaRPr lang="ar-MA" sz="3600" dirty="0"/>
          </a:p>
          <a:p>
            <a:pPr indent="8245475" algn="r"/>
            <a:endParaRPr lang="ar-MA" sz="3600" dirty="0" smtClean="0"/>
          </a:p>
          <a:p>
            <a:pPr indent="8245475" algn="r">
              <a:tabLst>
                <a:tab pos="898525" algn="l"/>
                <a:tab pos="3146425" algn="l"/>
                <a:tab pos="3579813" algn="l"/>
                <a:tab pos="8245475" algn="l"/>
              </a:tabLst>
            </a:pPr>
            <a:endParaRPr lang="ar-MA" sz="3600" dirty="0"/>
          </a:p>
          <a:p>
            <a:pPr marL="457200" indent="-457200" algn="r" rtl="1">
              <a:buFont typeface="Arial" pitchFamily="34" charset="0"/>
              <a:buChar char="•"/>
            </a:pPr>
            <a:endParaRPr lang="ar-MA" sz="2800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572000" y="908720"/>
            <a:ext cx="0" cy="432048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4572000" y="1346777"/>
            <a:ext cx="30243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1835696" y="1340768"/>
            <a:ext cx="273630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596336" y="1340768"/>
            <a:ext cx="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1835696" y="1368285"/>
            <a:ext cx="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44208" y="1874015"/>
            <a:ext cx="2304256" cy="618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عوامل القوة</a:t>
            </a:r>
            <a:endParaRPr lang="fr-FR" sz="3600" dirty="0"/>
          </a:p>
        </p:txBody>
      </p:sp>
      <p:sp>
        <p:nvSpPr>
          <p:cNvPr id="18" name="Rectangle 17"/>
          <p:cNvSpPr/>
          <p:nvPr/>
        </p:nvSpPr>
        <p:spPr>
          <a:xfrm>
            <a:off x="683568" y="1874015"/>
            <a:ext cx="2304256" cy="618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مظاهر القوة</a:t>
            </a:r>
            <a:endParaRPr lang="fr-FR" sz="3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580112" y="3336667"/>
            <a:ext cx="3551048" cy="2970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4572000" y="2636912"/>
            <a:ext cx="4176464" cy="41044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تنوع </a:t>
            </a:r>
            <a:r>
              <a:rPr lang="ar-MA" dirty="0" smtClean="0"/>
              <a:t>و وفره الثروات الطبيعية </a:t>
            </a:r>
            <a:r>
              <a:rPr lang="ar-MA" dirty="0"/>
              <a:t>من معادن ومصادر </a:t>
            </a:r>
            <a:r>
              <a:rPr lang="ar-MA" dirty="0" smtClean="0"/>
              <a:t>الطاقة و الثروات النفيسة </a:t>
            </a:r>
            <a:r>
              <a:rPr lang="ar-MA" dirty="0"/>
              <a:t>كالذهب </a:t>
            </a:r>
            <a:r>
              <a:rPr lang="ar-MA" dirty="0" smtClean="0"/>
              <a:t>والفضة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يد عامله نشيطه ومؤهله </a:t>
            </a:r>
            <a:r>
              <a:rPr lang="ar-MA" dirty="0" smtClean="0"/>
              <a:t>ورخيصة </a:t>
            </a:r>
            <a:r>
              <a:rPr lang="ar-MA" dirty="0"/>
              <a:t>وسوق استهلاكيه </a:t>
            </a:r>
            <a:r>
              <a:rPr lang="ar-MA" dirty="0" smtClean="0"/>
              <a:t>واسعه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اعتماد تقنيات </a:t>
            </a:r>
            <a:r>
              <a:rPr lang="ar-MA" dirty="0" smtClean="0"/>
              <a:t>عالية </a:t>
            </a:r>
            <a:r>
              <a:rPr lang="ar-MA" dirty="0"/>
              <a:t>في الانتاج والاعتماد المكثف على </a:t>
            </a:r>
            <a:r>
              <a:rPr lang="ar-MA" dirty="0" smtClean="0"/>
              <a:t>الالة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اهميه الرسامين خاصه </a:t>
            </a:r>
            <a:r>
              <a:rPr lang="ar-MA" dirty="0" smtClean="0"/>
              <a:t>الأجنبية </a:t>
            </a:r>
            <a:r>
              <a:rPr lang="ar-MA" dirty="0"/>
              <a:t>منها ودور الشركات </a:t>
            </a:r>
            <a:r>
              <a:rPr lang="ar-MA" dirty="0" smtClean="0"/>
              <a:t>المتعددة الجنسية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الموقع الاستراتيجي للبرازيل المنفتح على </a:t>
            </a:r>
            <a:r>
              <a:rPr lang="ar-MA" dirty="0" smtClean="0"/>
              <a:t>الواجهة الساحلية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دور </a:t>
            </a:r>
            <a:r>
              <a:rPr lang="ar-MA" dirty="0" smtClean="0"/>
              <a:t>الدولة </a:t>
            </a:r>
            <a:r>
              <a:rPr lang="ar-MA" dirty="0"/>
              <a:t>في تشجيع الاستثمارات وتوفير البنيه </a:t>
            </a:r>
            <a:r>
              <a:rPr lang="ar-MA" dirty="0" smtClean="0"/>
              <a:t>التحتية </a:t>
            </a:r>
            <a:r>
              <a:rPr lang="ar-MA" dirty="0"/>
              <a:t>وتقديم </a:t>
            </a:r>
            <a:r>
              <a:rPr lang="ar-MA" dirty="0" smtClean="0"/>
              <a:t>القروض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 smtClean="0"/>
              <a:t>طبيعة </a:t>
            </a:r>
            <a:r>
              <a:rPr lang="ar-MA" dirty="0"/>
              <a:t>التوجه الاقتصادي </a:t>
            </a:r>
            <a:r>
              <a:rPr lang="ar-MA" dirty="0" smtClean="0"/>
              <a:t>للدولة </a:t>
            </a:r>
            <a:r>
              <a:rPr lang="ar-MA" dirty="0"/>
              <a:t>القائم على </a:t>
            </a:r>
            <a:r>
              <a:rPr lang="ar-MA" dirty="0" smtClean="0"/>
              <a:t>المنافسة والمبادرة الحرة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7504" y="2636912"/>
            <a:ext cx="4464496" cy="3888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MA" sz="1400" dirty="0"/>
              <a:t>قطاع صناعي قوي ومتنوع الفروع يجمع بين الفروع </a:t>
            </a:r>
            <a:r>
              <a:rPr lang="ar-MA" sz="1400" dirty="0" smtClean="0"/>
              <a:t>القديمة </a:t>
            </a:r>
            <a:r>
              <a:rPr lang="ar-MA" sz="1400" dirty="0"/>
              <a:t>والفروع </a:t>
            </a:r>
            <a:r>
              <a:rPr lang="ar-MA" sz="1400" dirty="0" smtClean="0"/>
              <a:t>الحديثة العالية التكنولوجيا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sz="1400" dirty="0"/>
              <a:t>تحقيق البرازيل لنهضه صناعيه كبيره منذ منتصف الستينيات من القرن العشرين حيث تضاعف الانتاج في ظرف في عشر </a:t>
            </a:r>
            <a:r>
              <a:rPr lang="ar-MA" sz="1400" dirty="0" smtClean="0"/>
              <a:t>سنوات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sz="1400" dirty="0"/>
              <a:t>اهميه الصناعات </a:t>
            </a:r>
            <a:r>
              <a:rPr lang="ar-MA" sz="1400" dirty="0" smtClean="0"/>
              <a:t>العالية التكنولوجيا </a:t>
            </a:r>
            <a:r>
              <a:rPr lang="ar-MA" sz="1400" dirty="0"/>
              <a:t>في البرازيل ارتفاع قيمه الصادرات </a:t>
            </a:r>
            <a:r>
              <a:rPr lang="ar-MA" sz="1400" dirty="0" smtClean="0"/>
              <a:t>الصناعية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sz="1400" dirty="0"/>
              <a:t>انفراد البرازيل بصنع نوع خاص من السيارات ذات الوقود الثلاثي تشتغل بزيت الايثانول وهو زيت مستخلص من قصب </a:t>
            </a:r>
            <a:r>
              <a:rPr lang="ar-MA" sz="1400" dirty="0" smtClean="0"/>
              <a:t>السكر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sz="1400" dirty="0"/>
              <a:t>تشغيل القطاع الصناعي للبرازيل بنسبه مهمه من </a:t>
            </a:r>
            <a:r>
              <a:rPr lang="ar-MA" sz="1400" dirty="0" smtClean="0"/>
              <a:t>الساكنة النشيطة </a:t>
            </a:r>
            <a:r>
              <a:rPr lang="ar-MA" sz="1400" dirty="0"/>
              <a:t>كما يساهم بنسبه مهمه ذلك في الناتج الداخلي الخام </a:t>
            </a:r>
            <a:r>
              <a:rPr lang="ar-MA" sz="1400" dirty="0" smtClean="0"/>
              <a:t>للدولة</a:t>
            </a:r>
          </a:p>
          <a:p>
            <a:pPr algn="r" rtl="1"/>
            <a:r>
              <a:rPr lang="ar-MA" sz="1400" b="1" dirty="0" smtClean="0">
                <a:solidFill>
                  <a:schemeClr val="accent2">
                    <a:lumMod val="75000"/>
                  </a:schemeClr>
                </a:solidFill>
              </a:rPr>
              <a:t>ملحوظة: </a:t>
            </a:r>
          </a:p>
          <a:p>
            <a:pPr marL="285750" indent="-285750" algn="r" rtl="1">
              <a:buFont typeface="Wingdings" pitchFamily="2" charset="2"/>
              <a:buChar char="Ø"/>
            </a:pPr>
            <a:r>
              <a:rPr lang="ar-MA" sz="1400" b="1" dirty="0">
                <a:solidFill>
                  <a:schemeClr val="tx1"/>
                </a:solidFill>
              </a:rPr>
              <a:t>تتركز معظم </a:t>
            </a:r>
            <a:r>
              <a:rPr lang="ar-MA" sz="1400" b="1" dirty="0" smtClean="0">
                <a:solidFill>
                  <a:schemeClr val="tx1"/>
                </a:solidFill>
              </a:rPr>
              <a:t>الأنشطة الصناعية </a:t>
            </a:r>
            <a:r>
              <a:rPr lang="ar-MA" sz="1400" b="1" dirty="0">
                <a:solidFill>
                  <a:schemeClr val="tx1"/>
                </a:solidFill>
              </a:rPr>
              <a:t>في البرازيل في منطقه الجنوب الشرقي وخاصه في المثلث الرابط بين ريودي </a:t>
            </a:r>
            <a:r>
              <a:rPr lang="ar-MA" sz="1400" b="1" dirty="0" smtClean="0">
                <a:solidFill>
                  <a:schemeClr val="tx1"/>
                </a:solidFill>
              </a:rPr>
              <a:t>جانيرو </a:t>
            </a:r>
            <a:r>
              <a:rPr lang="ar-MA" sz="1400" b="1" dirty="0">
                <a:solidFill>
                  <a:schemeClr val="tx1"/>
                </a:solidFill>
              </a:rPr>
              <a:t>و </a:t>
            </a:r>
            <a:r>
              <a:rPr lang="ar-MA" sz="1400" b="1" dirty="0" smtClean="0">
                <a:solidFill>
                  <a:schemeClr val="tx1"/>
                </a:solidFill>
              </a:rPr>
              <a:t>ساو باولو </a:t>
            </a:r>
            <a:r>
              <a:rPr lang="ar-MA" sz="1400" b="1" dirty="0">
                <a:solidFill>
                  <a:schemeClr val="tx1"/>
                </a:solidFill>
              </a:rPr>
              <a:t>و </a:t>
            </a:r>
            <a:r>
              <a:rPr lang="ar-MA" sz="1400" b="1" dirty="0" smtClean="0">
                <a:solidFill>
                  <a:schemeClr val="tx1"/>
                </a:solidFill>
              </a:rPr>
              <a:t>بيلواوريزونتي</a:t>
            </a:r>
          </a:p>
          <a:p>
            <a:pPr marL="285750" indent="-285750" algn="r" rtl="1">
              <a:buFont typeface="Wingdings" pitchFamily="2" charset="2"/>
              <a:buChar char="Ø"/>
            </a:pPr>
            <a:r>
              <a:rPr lang="ar-MA" sz="1400" b="1" dirty="0">
                <a:solidFill>
                  <a:schemeClr val="tx1"/>
                </a:solidFill>
              </a:rPr>
              <a:t>نميز في البرازيل بين تصنيع قديم في الشمال الشرقي وحديث في الجنوب الشرقي وقطاع تحويلي في غابه الامازون</a:t>
            </a:r>
          </a:p>
        </p:txBody>
      </p:sp>
    </p:spTree>
    <p:extLst>
      <p:ext uri="{BB962C8B-B14F-4D97-AF65-F5344CB8AC3E}">
        <p14:creationId xmlns:p14="http://schemas.microsoft.com/office/powerpoint/2010/main" val="304971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749945"/>
          </a:xfrm>
        </p:spPr>
        <p:txBody>
          <a:bodyPr>
            <a:normAutofit/>
          </a:bodyPr>
          <a:lstStyle/>
          <a:p>
            <a:pPr algn="r"/>
            <a:r>
              <a:rPr lang="ar-MA" sz="2900" b="1" i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1-2-القطاع التجاري:</a:t>
            </a:r>
            <a:endParaRPr lang="fr-FR" sz="2900" b="1" i="1" u="sng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8192" y="1124744"/>
            <a:ext cx="8712968" cy="5733256"/>
          </a:xfrm>
        </p:spPr>
        <p:txBody>
          <a:bodyPr>
            <a:normAutofit/>
          </a:bodyPr>
          <a:lstStyle/>
          <a:p>
            <a:pPr indent="8245475" algn="r"/>
            <a:endParaRPr lang="ar-MA" sz="3600" dirty="0" smtClean="0"/>
          </a:p>
          <a:p>
            <a:pPr indent="8245475" algn="r"/>
            <a:endParaRPr lang="ar-MA" sz="3600" dirty="0"/>
          </a:p>
          <a:p>
            <a:pPr indent="8245475" algn="r"/>
            <a:endParaRPr lang="ar-MA" sz="3600" dirty="0" smtClean="0"/>
          </a:p>
          <a:p>
            <a:pPr indent="8245475" algn="r">
              <a:tabLst>
                <a:tab pos="898525" algn="l"/>
                <a:tab pos="3146425" algn="l"/>
                <a:tab pos="3579813" algn="l"/>
                <a:tab pos="8245475" algn="l"/>
              </a:tabLst>
            </a:pPr>
            <a:endParaRPr lang="ar-MA" sz="3600" dirty="0"/>
          </a:p>
          <a:p>
            <a:pPr marL="457200" indent="-457200" algn="r" rtl="1">
              <a:buFont typeface="Arial" pitchFamily="34" charset="0"/>
              <a:buChar char="•"/>
            </a:pPr>
            <a:endParaRPr lang="ar-MA" sz="2800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572000" y="908720"/>
            <a:ext cx="0" cy="432048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4572000" y="1346777"/>
            <a:ext cx="30243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1835696" y="1340768"/>
            <a:ext cx="273630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596336" y="1340768"/>
            <a:ext cx="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1835696" y="1368285"/>
            <a:ext cx="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44208" y="1874015"/>
            <a:ext cx="2304256" cy="618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عوامل القوة</a:t>
            </a:r>
            <a:endParaRPr lang="fr-FR" sz="3600" dirty="0"/>
          </a:p>
        </p:txBody>
      </p:sp>
      <p:sp>
        <p:nvSpPr>
          <p:cNvPr id="18" name="Rectangle 17"/>
          <p:cNvSpPr/>
          <p:nvPr/>
        </p:nvSpPr>
        <p:spPr>
          <a:xfrm>
            <a:off x="683568" y="1874015"/>
            <a:ext cx="2304256" cy="6188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مظاهر القوة</a:t>
            </a:r>
            <a:endParaRPr lang="fr-FR" sz="3600" dirty="0"/>
          </a:p>
        </p:txBody>
      </p:sp>
      <p:sp>
        <p:nvSpPr>
          <p:cNvPr id="24" name="Rectangle 23"/>
          <p:cNvSpPr/>
          <p:nvPr/>
        </p:nvSpPr>
        <p:spPr>
          <a:xfrm>
            <a:off x="5148064" y="2628867"/>
            <a:ext cx="3744416" cy="26723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الانفتاح الاستراتيجي على محاور </a:t>
            </a:r>
            <a:r>
              <a:rPr lang="ar-MA" dirty="0" err="1"/>
              <a:t>التجاره</a:t>
            </a:r>
            <a:r>
              <a:rPr lang="ar-MA" dirty="0"/>
              <a:t> </a:t>
            </a:r>
            <a:r>
              <a:rPr lang="ar-MA" dirty="0" err="1"/>
              <a:t>الدوليه</a:t>
            </a:r>
            <a:r>
              <a:rPr lang="ar-MA" dirty="0"/>
              <a:t> ودخول </a:t>
            </a:r>
            <a:r>
              <a:rPr lang="ar-MA" dirty="0" smtClean="0"/>
              <a:t>الاستثمارات</a:t>
            </a:r>
            <a:endParaRPr lang="fr-FR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اهميه </a:t>
            </a:r>
            <a:r>
              <a:rPr lang="ar-MA" dirty="0" err="1"/>
              <a:t>وضخامه</a:t>
            </a:r>
            <a:r>
              <a:rPr lang="ar-MA" dirty="0"/>
              <a:t> </a:t>
            </a:r>
            <a:r>
              <a:rPr lang="ar-MA" dirty="0" smtClean="0"/>
              <a:t>الاستثمارات</a:t>
            </a:r>
            <a:endParaRPr lang="fr-FR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اهميه البنيات </a:t>
            </a:r>
            <a:r>
              <a:rPr lang="ar-MA" dirty="0" err="1"/>
              <a:t>التحتيه</a:t>
            </a:r>
            <a:r>
              <a:rPr lang="ar-MA" dirty="0"/>
              <a:t> خاصه </a:t>
            </a:r>
            <a:r>
              <a:rPr lang="ar-MA" dirty="0" smtClean="0"/>
              <a:t>الموانئ</a:t>
            </a:r>
            <a:endParaRPr lang="fr-FR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وفره الانتاج الفلاحي والصناعي والمواد </a:t>
            </a:r>
            <a:r>
              <a:rPr lang="ar-MA" dirty="0" smtClean="0"/>
              <a:t>الخام</a:t>
            </a:r>
            <a:endParaRPr lang="fr-FR" dirty="0" smtClean="0"/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 err="1"/>
              <a:t>الاستفاده</a:t>
            </a:r>
            <a:r>
              <a:rPr lang="ar-MA" dirty="0"/>
              <a:t> من </a:t>
            </a:r>
            <a:r>
              <a:rPr lang="ar-MA" dirty="0" err="1"/>
              <a:t>العضويه</a:t>
            </a:r>
            <a:r>
              <a:rPr lang="ar-MA" dirty="0"/>
              <a:t> في السوق </a:t>
            </a:r>
            <a:r>
              <a:rPr lang="ar-MA" dirty="0" err="1"/>
              <a:t>المشتركه</a:t>
            </a:r>
            <a:r>
              <a:rPr lang="ar-MA" dirty="0"/>
              <a:t> لدول امريكا </a:t>
            </a:r>
            <a:r>
              <a:rPr lang="ar-MA" dirty="0" err="1" smtClean="0"/>
              <a:t>الجنوبيه</a:t>
            </a:r>
            <a:r>
              <a:rPr lang="fr-FR" dirty="0" smtClean="0"/>
              <a:t>   </a:t>
            </a:r>
            <a:r>
              <a:rPr lang="ar-MA" dirty="0" smtClean="0"/>
              <a:t> </a:t>
            </a:r>
            <a:r>
              <a:rPr lang="fr-FR" dirty="0" smtClean="0"/>
              <a:t>MERCOSURE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/>
              <a:t>تنظيم المعارض </a:t>
            </a:r>
            <a:r>
              <a:rPr lang="ar-MA" dirty="0" err="1"/>
              <a:t>التجاريه</a:t>
            </a:r>
            <a:endParaRPr lang="ar-MA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107504" y="2628867"/>
            <a:ext cx="4896544" cy="28163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MA" dirty="0" smtClean="0">
                <a:solidFill>
                  <a:schemeClr val="tx1"/>
                </a:solidFill>
              </a:rPr>
              <a:t>قطاع </a:t>
            </a:r>
            <a:r>
              <a:rPr lang="ar-MA" dirty="0">
                <a:solidFill>
                  <a:schemeClr val="tx1"/>
                </a:solidFill>
              </a:rPr>
              <a:t>تجاري قوي يساهم بنسبه مهمه في الناتج الداخلي الخام و في تشغيل </a:t>
            </a:r>
            <a:r>
              <a:rPr lang="ar-MA" dirty="0" err="1">
                <a:solidFill>
                  <a:schemeClr val="tx1"/>
                </a:solidFill>
              </a:rPr>
              <a:t>الساكنه</a:t>
            </a:r>
            <a:r>
              <a:rPr lang="ar-MA" dirty="0">
                <a:solidFill>
                  <a:schemeClr val="tx1"/>
                </a:solidFill>
              </a:rPr>
              <a:t> </a:t>
            </a:r>
            <a:r>
              <a:rPr lang="ar-MA" dirty="0" err="1" smtClean="0">
                <a:solidFill>
                  <a:schemeClr val="tx1"/>
                </a:solidFill>
              </a:rPr>
              <a:t>النشيطه</a:t>
            </a:r>
            <a:endParaRPr lang="ar-MA" dirty="0" smtClean="0">
              <a:solidFill>
                <a:schemeClr val="tx1"/>
              </a:solidFill>
            </a:endParaRP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>
                <a:solidFill>
                  <a:schemeClr val="tx1"/>
                </a:solidFill>
              </a:rPr>
              <a:t>قطاع </a:t>
            </a:r>
            <a:r>
              <a:rPr lang="ar-MA" dirty="0" smtClean="0">
                <a:solidFill>
                  <a:schemeClr val="tx1"/>
                </a:solidFill>
              </a:rPr>
              <a:t>تجاري </a:t>
            </a:r>
            <a:r>
              <a:rPr lang="ar-MA" dirty="0">
                <a:solidFill>
                  <a:schemeClr val="tx1"/>
                </a:solidFill>
              </a:rPr>
              <a:t>ذو اشعاع </a:t>
            </a:r>
            <a:r>
              <a:rPr lang="ar-MA" dirty="0" smtClean="0">
                <a:solidFill>
                  <a:schemeClr val="tx1"/>
                </a:solidFill>
              </a:rPr>
              <a:t>عالمي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>
                <a:solidFill>
                  <a:schemeClr val="tx1"/>
                </a:solidFill>
              </a:rPr>
              <a:t>التعامل التجاري للبرازيل مع الاسواق الكبرى كالسوق </a:t>
            </a:r>
            <a:r>
              <a:rPr lang="ar-MA" dirty="0" err="1">
                <a:solidFill>
                  <a:schemeClr val="tx1"/>
                </a:solidFill>
              </a:rPr>
              <a:t>الامريكيه</a:t>
            </a:r>
            <a:r>
              <a:rPr lang="ar-MA" dirty="0">
                <a:solidFill>
                  <a:schemeClr val="tx1"/>
                </a:solidFill>
              </a:rPr>
              <a:t> </a:t>
            </a:r>
            <a:r>
              <a:rPr lang="ar-MA" dirty="0" err="1">
                <a:solidFill>
                  <a:schemeClr val="tx1"/>
                </a:solidFill>
              </a:rPr>
              <a:t>والاوروبيه</a:t>
            </a:r>
            <a:r>
              <a:rPr lang="ar-MA" dirty="0">
                <a:solidFill>
                  <a:schemeClr val="tx1"/>
                </a:solidFill>
              </a:rPr>
              <a:t> والسوق </a:t>
            </a:r>
            <a:r>
              <a:rPr lang="ar-MA" dirty="0" err="1">
                <a:solidFill>
                  <a:schemeClr val="tx1"/>
                </a:solidFill>
              </a:rPr>
              <a:t>المشتركه</a:t>
            </a:r>
            <a:r>
              <a:rPr lang="ar-MA" dirty="0">
                <a:solidFill>
                  <a:schemeClr val="tx1"/>
                </a:solidFill>
              </a:rPr>
              <a:t> لدول امريكا </a:t>
            </a:r>
            <a:r>
              <a:rPr lang="ar-MA" dirty="0" err="1" smtClean="0">
                <a:solidFill>
                  <a:schemeClr val="tx1"/>
                </a:solidFill>
              </a:rPr>
              <a:t>اللاتينيه</a:t>
            </a:r>
            <a:endParaRPr lang="ar-MA" dirty="0" smtClean="0">
              <a:solidFill>
                <a:schemeClr val="tx1"/>
              </a:solidFill>
            </a:endParaRP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>
                <a:solidFill>
                  <a:schemeClr val="tx1"/>
                </a:solidFill>
              </a:rPr>
              <a:t>اهميه صادرات البرازيل من المواد </a:t>
            </a:r>
            <a:r>
              <a:rPr lang="ar-MA" dirty="0" err="1">
                <a:solidFill>
                  <a:schemeClr val="tx1"/>
                </a:solidFill>
              </a:rPr>
              <a:t>المصنعه</a:t>
            </a:r>
            <a:r>
              <a:rPr lang="ar-MA" dirty="0">
                <a:solidFill>
                  <a:schemeClr val="tx1"/>
                </a:solidFill>
              </a:rPr>
              <a:t> مع ارتفاع قيمه هذه </a:t>
            </a:r>
            <a:r>
              <a:rPr lang="ar-MA" dirty="0" smtClean="0">
                <a:solidFill>
                  <a:schemeClr val="tx1"/>
                </a:solidFill>
              </a:rPr>
              <a:t>الصادرات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MA" dirty="0">
                <a:solidFill>
                  <a:schemeClr val="tx1"/>
                </a:solidFill>
              </a:rPr>
              <a:t>اعتبار البرازيل من القوى </a:t>
            </a:r>
            <a:r>
              <a:rPr lang="ar-MA" dirty="0" err="1">
                <a:solidFill>
                  <a:schemeClr val="tx1"/>
                </a:solidFill>
              </a:rPr>
              <a:t>التجاريه</a:t>
            </a:r>
            <a:r>
              <a:rPr lang="ar-MA" dirty="0">
                <a:solidFill>
                  <a:schemeClr val="tx1"/>
                </a:solidFill>
              </a:rPr>
              <a:t> الكبرى حيث وقعت على اتفاقيه </a:t>
            </a:r>
            <a:r>
              <a:rPr lang="ar-MA" dirty="0" err="1">
                <a:solidFill>
                  <a:schemeClr val="tx1"/>
                </a:solidFill>
              </a:rPr>
              <a:t>بريكس</a:t>
            </a:r>
            <a:r>
              <a:rPr lang="ar-MA" dirty="0">
                <a:solidFill>
                  <a:schemeClr val="tx1"/>
                </a:solidFill>
              </a:rPr>
              <a:t> التي تضم البرازيل وروسيا والصين </a:t>
            </a:r>
            <a:r>
              <a:rPr lang="ar-MA" dirty="0" smtClean="0">
                <a:solidFill>
                  <a:schemeClr val="tx1"/>
                </a:solidFill>
              </a:rPr>
              <a:t>والهند و جنوب افريقيا</a:t>
            </a:r>
            <a:endParaRPr lang="ar-MA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504" y="5661248"/>
            <a:ext cx="8784976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MA" b="1" dirty="0" smtClean="0">
                <a:solidFill>
                  <a:srgbClr val="FF0000"/>
                </a:solidFill>
              </a:rPr>
              <a:t>ملحوظة:</a:t>
            </a:r>
          </a:p>
          <a:p>
            <a:pPr algn="r"/>
            <a:r>
              <a:rPr lang="ar-MA" b="1" dirty="0">
                <a:solidFill>
                  <a:schemeClr val="tx1"/>
                </a:solidFill>
              </a:rPr>
              <a:t>تتوفر البرازيل على مؤهلات اقتصاديه اخرى </a:t>
            </a:r>
            <a:r>
              <a:rPr lang="ar-MA" b="1" dirty="0" smtClean="0">
                <a:solidFill>
                  <a:schemeClr val="tx1"/>
                </a:solidFill>
              </a:rPr>
              <a:t>كأهمية القطاع </a:t>
            </a:r>
            <a:r>
              <a:rPr lang="ar-MA" b="1" dirty="0">
                <a:solidFill>
                  <a:schemeClr val="tx1"/>
                </a:solidFill>
              </a:rPr>
              <a:t>السياحي والاستثمار في المجال الرياضي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82871" y="-21679"/>
            <a:ext cx="7772400" cy="1866503"/>
          </a:xfrm>
        </p:spPr>
        <p:txBody>
          <a:bodyPr>
            <a:normAutofit/>
          </a:bodyPr>
          <a:lstStyle/>
          <a:p>
            <a:pPr algn="r" rtl="1"/>
            <a:r>
              <a:rPr lang="ar-MA" sz="2800" b="1" i="1" u="sng" dirty="0" smtClean="0">
                <a:solidFill>
                  <a:srgbClr val="FF0000"/>
                </a:solidFill>
              </a:rPr>
              <a:t>2) النشاط الثاني:</a:t>
            </a:r>
            <a:r>
              <a:rPr lang="ar-MA" sz="2800" b="1" i="1" dirty="0" smtClean="0">
                <a:solidFill>
                  <a:srgbClr val="FF0000"/>
                </a:solidFill>
              </a:rPr>
              <a:t> </a:t>
            </a:r>
            <a:r>
              <a:rPr lang="ar-MA" sz="2800" b="1" dirty="0">
                <a:solidFill>
                  <a:srgbClr val="FF0000"/>
                </a:solidFill>
              </a:rPr>
              <a:t>تحديات الاقتصاد </a:t>
            </a:r>
            <a:r>
              <a:rPr lang="ar-MA" sz="2800" b="1" dirty="0" smtClean="0">
                <a:solidFill>
                  <a:srgbClr val="FF0000"/>
                </a:solidFill>
              </a:rPr>
              <a:t>البرازيلي</a:t>
            </a: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ar-MA" sz="2400" b="1" i="1" u="sng" dirty="0">
                <a:solidFill>
                  <a:srgbClr val="7030A0"/>
                </a:solidFill>
              </a:rPr>
              <a:t>2)1) التفاوتات في </a:t>
            </a:r>
            <a:r>
              <a:rPr lang="ar-MA" sz="2400" b="1" i="1" u="sng" dirty="0" err="1">
                <a:solidFill>
                  <a:srgbClr val="7030A0"/>
                </a:solidFill>
              </a:rPr>
              <a:t>التنميه</a:t>
            </a:r>
            <a:r>
              <a:rPr lang="ar-MA" sz="2400" b="1" i="1" u="sng" dirty="0">
                <a:solidFill>
                  <a:srgbClr val="7030A0"/>
                </a:solidFill>
              </a:rPr>
              <a:t> </a:t>
            </a:r>
            <a:r>
              <a:rPr lang="ar-MA" sz="2400" b="1" i="1" u="sng" dirty="0" err="1" smtClean="0">
                <a:solidFill>
                  <a:srgbClr val="7030A0"/>
                </a:solidFill>
              </a:rPr>
              <a:t>البشريه</a:t>
            </a:r>
            <a:r>
              <a:rPr lang="ar-MA" sz="2400" b="1" i="1" u="sng" dirty="0" smtClean="0">
                <a:solidFill>
                  <a:srgbClr val="7030A0"/>
                </a:solidFill>
              </a:rPr>
              <a:t>:</a:t>
            </a: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ar-MA" sz="2800" b="1" dirty="0" smtClean="0"/>
              <a:t>- </a:t>
            </a:r>
            <a:r>
              <a:rPr lang="ar-MA" sz="2000" b="1" dirty="0" smtClean="0"/>
              <a:t>تعاني </a:t>
            </a:r>
            <a:r>
              <a:rPr lang="ar-MA" sz="2000" b="1" dirty="0"/>
              <a:t>البرازيل من وجود تباينات </a:t>
            </a:r>
            <a:r>
              <a:rPr lang="ar-MA" sz="2000" b="1" dirty="0" err="1"/>
              <a:t>متعدده</a:t>
            </a:r>
            <a:r>
              <a:rPr lang="ar-MA" sz="2000" b="1" dirty="0"/>
              <a:t> ونميز فيها عموما بين منطقتين متناقضتين </a:t>
            </a:r>
            <a:r>
              <a:rPr lang="ar-MA" sz="2000" b="1" dirty="0" smtClean="0"/>
              <a:t>اقتصاديا:</a:t>
            </a:r>
            <a:endParaRPr lang="fr-FR" sz="20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632338"/>
              </p:ext>
            </p:extLst>
          </p:nvPr>
        </p:nvGraphicFramePr>
        <p:xfrm>
          <a:off x="1835696" y="1628800"/>
          <a:ext cx="5352255" cy="4800600"/>
        </p:xfrm>
        <a:graphic>
          <a:graphicData uri="http://schemas.openxmlformats.org/drawingml/2006/table">
            <a:tbl>
              <a:tblPr firstRow="1" lastCol="1" bandRow="1" bandCol="1">
                <a:tableStyleId>{D7AC3CCA-C797-4891-BE02-D94E43425B78}</a:tableStyleId>
              </a:tblPr>
              <a:tblGrid>
                <a:gridCol w="1784085"/>
                <a:gridCol w="1784085"/>
                <a:gridCol w="1784085"/>
              </a:tblGrid>
              <a:tr h="416104">
                <a:tc>
                  <a:txBody>
                    <a:bodyPr/>
                    <a:lstStyle/>
                    <a:p>
                      <a:pPr algn="ctr"/>
                      <a:endParaRPr lang="ar-MA" sz="1350" dirty="0" smtClean="0"/>
                    </a:p>
                    <a:p>
                      <a:pPr algn="ctr"/>
                      <a:r>
                        <a:rPr lang="ar-MA" sz="1350" dirty="0" smtClean="0"/>
                        <a:t>اجتماعيا</a:t>
                      </a:r>
                      <a:endParaRPr lang="fr-FR" sz="135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MA" sz="1350" dirty="0" smtClean="0"/>
                    </a:p>
                    <a:p>
                      <a:pPr algn="ctr"/>
                      <a:r>
                        <a:rPr lang="ar-MA" sz="1350" dirty="0" smtClean="0"/>
                        <a:t>اقتصاديا</a:t>
                      </a:r>
                      <a:endParaRPr lang="fr-FR" sz="135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MA" sz="1350" dirty="0" smtClean="0"/>
                        <a:t>القطاعات</a:t>
                      </a:r>
                    </a:p>
                    <a:p>
                      <a:pPr algn="l"/>
                      <a:endParaRPr lang="ar-MA" sz="1350" dirty="0" smtClean="0"/>
                    </a:p>
                    <a:p>
                      <a:pPr algn="r"/>
                      <a:r>
                        <a:rPr lang="ar-MA" sz="1350" dirty="0" smtClean="0"/>
                        <a:t>المجالات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623498">
                <a:tc>
                  <a:txBody>
                    <a:bodyPr/>
                    <a:lstStyle/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تركز سكاني كبير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وجود طبقه وسطى مع استقرار الفئات </a:t>
                      </a:r>
                      <a:r>
                        <a:rPr lang="ar-MA" sz="1350" dirty="0" err="1" smtClean="0"/>
                        <a:t>الغنيه</a:t>
                      </a:r>
                      <a:endParaRPr lang="ar-MA" sz="1350" dirty="0" smtClean="0"/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تمدين ضخم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ارتفاع نسبه </a:t>
                      </a:r>
                      <a:r>
                        <a:rPr lang="ar-MA" sz="1350" dirty="0" err="1" smtClean="0"/>
                        <a:t>تمدرس</a:t>
                      </a:r>
                      <a:r>
                        <a:rPr lang="ar-MA" sz="1350" dirty="0" smtClean="0"/>
                        <a:t> الكبار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جوده الخدمات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تحسن مؤشر </a:t>
                      </a:r>
                      <a:r>
                        <a:rPr lang="ar-MA" sz="1350" dirty="0" err="1" smtClean="0"/>
                        <a:t>التنميه</a:t>
                      </a:r>
                      <a:r>
                        <a:rPr lang="ar-MA" sz="1350" dirty="0" smtClean="0"/>
                        <a:t> </a:t>
                      </a:r>
                      <a:r>
                        <a:rPr lang="ar-MA" sz="1350" dirty="0" err="1" smtClean="0"/>
                        <a:t>البشريه</a:t>
                      </a:r>
                      <a:endParaRPr lang="ar-MA" sz="1350" dirty="0" smtClean="0"/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endParaRPr lang="fr-FR" sz="13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نشاط اقتصادي حديث ومهم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مجال مستقطب للاستثمارات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استغلاليات فلاحيه كبرى وسياده </a:t>
                      </a:r>
                      <a:r>
                        <a:rPr lang="ar-MA" sz="1350" dirty="0" err="1" smtClean="0"/>
                        <a:t>الزراعه</a:t>
                      </a:r>
                      <a:r>
                        <a:rPr lang="ar-MA" sz="1350" dirty="0" smtClean="0"/>
                        <a:t> </a:t>
                      </a:r>
                      <a:r>
                        <a:rPr lang="ar-MA" sz="1350" dirty="0" err="1" smtClean="0"/>
                        <a:t>التسويقيه</a:t>
                      </a:r>
                      <a:endParaRPr lang="ar-MA" sz="1350" dirty="0" smtClean="0"/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تصنيع قوي ورواج تجاري كبيرا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اهميه الدخل الفردي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نظام اقتصادي عصري يساعد على التطور</a:t>
                      </a:r>
                      <a:endParaRPr lang="fr-FR" sz="13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3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ساكنه قليله وتمدين قليل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سياده نظام </a:t>
                      </a:r>
                      <a:r>
                        <a:rPr lang="ar-MA" sz="1350" dirty="0" err="1" smtClean="0"/>
                        <a:t>العبوديه</a:t>
                      </a:r>
                      <a:endParaRPr lang="ar-MA" sz="1350" dirty="0" smtClean="0"/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ارتفاع نسب الفقر </a:t>
                      </a:r>
                      <a:r>
                        <a:rPr lang="ar-MA" sz="1350" dirty="0" err="1" smtClean="0"/>
                        <a:t>والبطاله</a:t>
                      </a:r>
                      <a:endParaRPr lang="ar-MA" sz="1350" dirty="0" smtClean="0"/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ارتفاع نسب </a:t>
                      </a:r>
                      <a:r>
                        <a:rPr lang="ar-MA" sz="1350" dirty="0" err="1" smtClean="0"/>
                        <a:t>الاميه</a:t>
                      </a:r>
                      <a:r>
                        <a:rPr lang="ar-MA" sz="1350" dirty="0" smtClean="0"/>
                        <a:t> وتدني مؤشر </a:t>
                      </a:r>
                      <a:r>
                        <a:rPr lang="ar-MA" sz="1350" dirty="0" err="1" smtClean="0"/>
                        <a:t>التنميه</a:t>
                      </a:r>
                      <a:r>
                        <a:rPr lang="ar-MA" sz="1350" dirty="0" smtClean="0"/>
                        <a:t> </a:t>
                      </a:r>
                      <a:r>
                        <a:rPr lang="ar-MA" sz="1350" dirty="0" err="1" smtClean="0"/>
                        <a:t>البشريه</a:t>
                      </a:r>
                      <a:endParaRPr lang="fr-FR" sz="13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مجال </a:t>
                      </a:r>
                      <a:r>
                        <a:rPr lang="ar-MA" sz="1350" dirty="0" err="1" smtClean="0"/>
                        <a:t>متاخر</a:t>
                      </a:r>
                      <a:r>
                        <a:rPr lang="ar-MA" sz="1350" dirty="0" smtClean="0"/>
                        <a:t> وهامشي غير مساعد على التطور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استغلال قديم مرتبط بمزارع قصب السكر منذ القرن السادس عشر</a:t>
                      </a:r>
                    </a:p>
                    <a:p>
                      <a:pPr marL="285750" indent="-285750" algn="r" rtl="1">
                        <a:buFont typeface="Arial" pitchFamily="34" charset="0"/>
                        <a:buChar char="•"/>
                      </a:pPr>
                      <a:r>
                        <a:rPr lang="ar-MA" sz="1350" dirty="0" smtClean="0"/>
                        <a:t>تركز </a:t>
                      </a:r>
                      <a:r>
                        <a:rPr lang="ar-MA" sz="1350" dirty="0" err="1" smtClean="0"/>
                        <a:t>الثروه</a:t>
                      </a:r>
                      <a:r>
                        <a:rPr lang="ar-MA" sz="1350" dirty="0" smtClean="0"/>
                        <a:t> في يدي اقليه من السكان</a:t>
                      </a:r>
                      <a:endParaRPr lang="fr-FR" sz="13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35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 rot="19186445">
            <a:off x="5090137" y="3135482"/>
            <a:ext cx="2486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800" dirty="0" smtClean="0"/>
              <a:t>الجنوب </a:t>
            </a:r>
          </a:p>
          <a:p>
            <a:pPr algn="ctr"/>
            <a:r>
              <a:rPr lang="ar-MA" sz="2800" dirty="0" smtClean="0"/>
              <a:t>الشرقي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 rot="19186445">
            <a:off x="5090137" y="5127126"/>
            <a:ext cx="2486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800" dirty="0" smtClean="0"/>
              <a:t>الشمال </a:t>
            </a:r>
          </a:p>
          <a:p>
            <a:pPr algn="ctr"/>
            <a:r>
              <a:rPr lang="ar-MA" sz="2800" dirty="0" smtClean="0"/>
              <a:t>الشرقي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442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640960" cy="2160240"/>
          </a:xfrm>
        </p:spPr>
        <p:txBody>
          <a:bodyPr>
            <a:normAutofit fontScale="90000"/>
          </a:bodyPr>
          <a:lstStyle/>
          <a:p>
            <a:pPr marL="457200" indent="-457200" algn="r" rtl="1">
              <a:buFont typeface="Wingdings" pitchFamily="2" charset="2"/>
              <a:buChar char="§"/>
            </a:pPr>
            <a:r>
              <a:rPr lang="ar-MA" sz="2800" b="1" dirty="0" smtClean="0"/>
              <a:t>وجود تفاوتات </a:t>
            </a:r>
            <a:r>
              <a:rPr lang="ar-MA" sz="2800" b="1" dirty="0"/>
              <a:t>اخرى </a:t>
            </a:r>
            <a:r>
              <a:rPr lang="ar-MA" sz="2800" b="1" dirty="0" smtClean="0"/>
              <a:t>بين</a:t>
            </a:r>
            <a:r>
              <a:rPr lang="fr-FR" sz="2800" b="1" dirty="0" smtClean="0"/>
              <a:t>: </a:t>
            </a:r>
            <a:br>
              <a:rPr lang="fr-FR" sz="2800" b="1" dirty="0" smtClean="0"/>
            </a:br>
            <a:r>
              <a:rPr lang="fr-FR" sz="2800" b="1" dirty="0"/>
              <a:t> </a:t>
            </a:r>
            <a:r>
              <a:rPr lang="fr-FR" sz="2800" b="1" dirty="0" smtClean="0"/>
              <a:t>        </a:t>
            </a:r>
            <a:r>
              <a:rPr lang="ar-MA" sz="2400" dirty="0"/>
              <a:t>  </a:t>
            </a:r>
            <a:r>
              <a:rPr lang="ar-MA" sz="2400" dirty="0" smtClean="0"/>
              <a:t>-المدن </a:t>
            </a:r>
            <a:r>
              <a:rPr lang="ar-MA" sz="2400" dirty="0"/>
              <a:t>والارياف </a:t>
            </a:r>
            <a:r>
              <a:rPr lang="ar-MA" sz="2400" dirty="0" smtClean="0"/>
              <a:t>.</a:t>
            </a:r>
            <a:br>
              <a:rPr lang="ar-MA" sz="2400" dirty="0" smtClean="0"/>
            </a:br>
            <a:r>
              <a:rPr lang="ar-MA" sz="2400" dirty="0"/>
              <a:t> </a:t>
            </a:r>
            <a:r>
              <a:rPr lang="ar-MA" sz="2400" dirty="0" smtClean="0"/>
              <a:t>         -الاغنياء والفقراء.</a:t>
            </a:r>
            <a:br>
              <a:rPr lang="ar-MA" sz="2400" dirty="0" smtClean="0"/>
            </a:br>
            <a:r>
              <a:rPr lang="ar-MA" sz="2400" dirty="0"/>
              <a:t>          -الملاكين الكبار ملكي الاستغلاليات الكبرى وفقراء </a:t>
            </a:r>
            <a:r>
              <a:rPr lang="ar-MA" sz="2400" dirty="0" smtClean="0"/>
              <a:t>الفلاحين    </a:t>
            </a:r>
            <a:r>
              <a:rPr lang="fr-FR" sz="2400" dirty="0" smtClean="0"/>
              <a:t> </a:t>
            </a:r>
            <a:r>
              <a:rPr lang="ar-MA" sz="2400" dirty="0" smtClean="0"/>
              <a:t>بدون ارض.</a:t>
            </a:r>
            <a:r>
              <a:rPr lang="ar-MA" sz="2800" b="1" dirty="0" smtClean="0"/>
              <a:t/>
            </a:r>
            <a:br>
              <a:rPr lang="ar-MA" sz="2800" b="1" dirty="0" smtClean="0"/>
            </a:br>
            <a:r>
              <a:rPr lang="ar-MA" sz="2400" dirty="0"/>
              <a:t>         - بين الاحياء </a:t>
            </a:r>
            <a:r>
              <a:rPr lang="ar-MA" sz="2400" dirty="0" smtClean="0"/>
              <a:t>الراقية </a:t>
            </a:r>
            <a:r>
              <a:rPr lang="ar-MA" sz="2400" dirty="0"/>
              <a:t>والاحياء الصفيح </a:t>
            </a:r>
            <a:r>
              <a:rPr lang="ar-MA" sz="2400" dirty="0" smtClean="0"/>
              <a:t>الفقيرة</a:t>
            </a:r>
            <a:r>
              <a:rPr lang="fr-FR" sz="2400" dirty="0" smtClean="0"/>
              <a:t> ’FAVELA’</a:t>
            </a:r>
            <a:r>
              <a:rPr lang="ar-MA" sz="2400" dirty="0" smtClean="0"/>
              <a:t>.</a:t>
            </a:r>
            <a:br>
              <a:rPr lang="ar-MA" sz="2400" dirty="0" smtClean="0"/>
            </a:br>
            <a:r>
              <a:rPr lang="ar-MA" sz="2400" dirty="0"/>
              <a:t> </a:t>
            </a:r>
            <a:r>
              <a:rPr lang="ar-MA" sz="2400" dirty="0" smtClean="0"/>
              <a:t>        </a:t>
            </a:r>
            <a:r>
              <a:rPr lang="ar-MA" sz="2800" b="1" dirty="0"/>
              <a:t/>
            </a:r>
            <a:br>
              <a:rPr lang="ar-MA" sz="2800" b="1" dirty="0"/>
            </a:br>
            <a:endParaRPr lang="fr-FR" sz="2800" b="1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03920" y="2348880"/>
            <a:ext cx="864096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r" rtl="1">
              <a:buFont typeface="Wingdings" pitchFamily="2" charset="2"/>
              <a:buChar char="§"/>
            </a:pPr>
            <a:r>
              <a:rPr lang="ar-MA" sz="2800" b="1" i="1" u="sng" dirty="0">
                <a:solidFill>
                  <a:srgbClr val="7030A0"/>
                </a:solidFill>
              </a:rPr>
              <a:t>2)1) تحديات اخرى </a:t>
            </a:r>
            <a:r>
              <a:rPr lang="ar-MA" sz="2800" b="1" i="1" u="sng" dirty="0" smtClean="0">
                <a:solidFill>
                  <a:srgbClr val="7030A0"/>
                </a:solidFill>
              </a:rPr>
              <a:t>:</a:t>
            </a:r>
            <a:endParaRPr lang="fr-FR" sz="2800" b="1" i="1" u="sng" dirty="0" smtClean="0">
              <a:solidFill>
                <a:srgbClr val="7030A0"/>
              </a:solidFill>
            </a:endParaRPr>
          </a:p>
          <a:p>
            <a:pPr algn="r" rtl="1"/>
            <a:r>
              <a:rPr lang="ar-MA" sz="2400" dirty="0" smtClean="0">
                <a:solidFill>
                  <a:srgbClr val="7030A0"/>
                </a:solidFill>
              </a:rPr>
              <a:t>              </a:t>
            </a:r>
            <a:r>
              <a:rPr lang="ar-MA" sz="2400" dirty="0" smtClean="0"/>
              <a:t>-</a:t>
            </a:r>
            <a:r>
              <a:rPr lang="fr-FR" sz="2400" dirty="0" smtClean="0"/>
              <a:t> </a:t>
            </a:r>
            <a:r>
              <a:rPr lang="ar-MA" sz="2400" dirty="0" smtClean="0"/>
              <a:t>المنافسة الخارجية .</a:t>
            </a:r>
          </a:p>
          <a:p>
            <a:pPr algn="r" rtl="1"/>
            <a:r>
              <a:rPr lang="ar-MA" sz="2400" dirty="0" smtClean="0"/>
              <a:t>              -التلوث </a:t>
            </a:r>
            <a:r>
              <a:rPr lang="ar-MA" sz="2400" dirty="0"/>
              <a:t>البيئي </a:t>
            </a:r>
            <a:r>
              <a:rPr lang="ar-MA" sz="2400" dirty="0" smtClean="0"/>
              <a:t>.</a:t>
            </a:r>
          </a:p>
          <a:p>
            <a:pPr algn="r" rtl="1"/>
            <a:r>
              <a:rPr lang="ar-MA" sz="2400" dirty="0" smtClean="0"/>
              <a:t>              - التبعية للرساميل الأجنبية </a:t>
            </a:r>
            <a:r>
              <a:rPr lang="ar-MA" sz="2400" dirty="0"/>
              <a:t>وخاصه </a:t>
            </a:r>
            <a:r>
              <a:rPr lang="ar-MA" sz="2400" dirty="0" smtClean="0"/>
              <a:t>الأمريكية.</a:t>
            </a:r>
            <a:endParaRPr lang="fr-FR" sz="2500" dirty="0" smtClean="0"/>
          </a:p>
          <a:p>
            <a:pPr marL="457200" indent="-457200" algn="r" rtl="1">
              <a:buFont typeface="Wingdings" pitchFamily="2" charset="2"/>
              <a:buChar char="§"/>
            </a:pPr>
            <a:endParaRPr lang="fr-FR" sz="2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835696" y="486916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3200" b="1" dirty="0">
                <a:latin typeface="Footlight MT Light" pitchFamily="18" charset="0"/>
              </a:rPr>
              <a:t>انتهى</a:t>
            </a:r>
            <a:endParaRPr lang="fr-FR" sz="3200" b="1" dirty="0">
              <a:latin typeface="Footlight MT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27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2334</TotalTime>
  <Words>564</Words>
  <Application>Microsoft Office PowerPoint</Application>
  <PresentationFormat>Affichage à l'écran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البرازيل : نمو اقتصادي و استمرار التفاوتات في التنمية البشرية</vt:lpstr>
      <vt:lpstr>1_النشاط الاول : عوامل و مظاهر قوة الاقتصاد البرازيلي :    1-1-القطاع الفلاحي :      أ- عوامل القوة :     طبيعية :- مناخ متنوع و ملائم (استوائي , مداري , شبه مداري )                 - تساقطات مهمة - سهول واسعة – شبكة مائية  كثيفة تتكون من                 نهر الامازون و روافده  - مراعي شاسعة – كثافة المجال                        الغابوي (غابة الامازون) – وفرة المياه حيث تهيمن البرازيل                    لوحدها على 20 بالمائة من المياه العذبة في العالم .      بشرية : - يد عاملة فتية و مؤهلة – انخفاض تكلفة اليد العاملة – سوق                     استهلاكية واسعة – استثمارات مهمة وطنية و اجنبية .      تقنية :  - مكننة عالية اعتماد تقنيات عالية و متطورة في الزراعة وتربية                الماشية .       </vt:lpstr>
      <vt:lpstr>    تنظيمية : - شساعة حجم المستغلات الفلاحية التي تعرف بأسم  - اهمية الاستثمارات خاصة             - latifundia      اللاتيفونديا                                  الاجنبية منها - تخلي الدولة عن نظام الدورات الاقتصادية أي               تصدير المنتوج الخام الوحيد حسب متطلبات السوق الخارجية                   على شكل دورات : ( دورة قصب السكر في القرن السادس                      عشر , دورة المعادن النفيسة في القرن السابع عشر , دورة                       البن في بداية القرن العشرين , دور الدورات الاقتصادية في                      توسيع مجال الاستغلال و التحكم في المساحة الشاسعة للبرازيل        ب – مظاهر القوة :  - قطاع قوي تحتل به البرازيل مراتب متقدمة عالميا  - انتاج زراعي  متنوع مع اهمية الزراعات التسويقية الموجهة نحو التصدير و المدعمة من قبل الدولة (البن , قصب السكر , الكاكاو , الصوجا )</vt:lpstr>
      <vt:lpstr>  - ثروة حيوانية  مهمة خاصة قطيع الخنازير و الابقار       ملحوظة :  نميز في البرازيل  بين ثلاث أنماط من الفلاحة  :            - قطاع تسويقي حديث ذو تقنيات عالية و استثمارات مهمة        موجهة نحو التصدير في الجنوب الشرقي            - قطاع معاشي قديم في الشمال الشرقي مرتبط بمزارع قصب    السكر منذ القرن السادس عشر            - اقتصاد قائم على القطف في غابة الامازون تمارسه قبائل   البيكمي        </vt:lpstr>
      <vt:lpstr>1-2-القطاع الصناعي</vt:lpstr>
      <vt:lpstr>1-2-القطاع التجاري:</vt:lpstr>
      <vt:lpstr>2) النشاط الثاني: تحديات الاقتصاد البرازيلي 2)1) التفاوتات في التنميه البشريه: - تعاني البرازيل من وجود تباينات متعدده ونميز فيها عموما بين منطقتين متناقضتين اقتصاديا:</vt:lpstr>
      <vt:lpstr>وجود تفاوتات اخرى بين:             -المدن والارياف .           -الاغنياء والفقراء.           -الملاكين الكبار ملكي الاستغلاليات الكبرى وفقراء الفلاحين     بدون ارض.          - بين الاحياء الراقية والاحياء الصفيح الفقيرة ’FAVELA’.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البرازيل : نمو اقتصادي و استمرار التفاوتات في التنمية البشرية</dc:title>
  <dc:creator>HP</dc:creator>
  <cp:lastModifiedBy>HP</cp:lastModifiedBy>
  <cp:revision>36</cp:revision>
  <dcterms:created xsi:type="dcterms:W3CDTF">2020-03-16T20:50:24Z</dcterms:created>
  <dcterms:modified xsi:type="dcterms:W3CDTF">2020-03-19T21:21:05Z</dcterms:modified>
</cp:coreProperties>
</file>