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Action1.xml" ContentType="application/vnd.ms-office.inkAction+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Action2.xml" ContentType="application/vnd.ms-office.inkAction+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3" r:id="rId6"/>
    <p:sldId id="268" r:id="rId7"/>
    <p:sldId id="264" r:id="rId8"/>
    <p:sldId id="262" r:id="rId9"/>
    <p:sldId id="260" r:id="rId10"/>
    <p:sldId id="261" r:id="rId11"/>
    <p:sldId id="266" r:id="rId12"/>
    <p:sldId id="267"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66" d="100"/>
          <a:sy n="66" d="100"/>
        </p:scale>
        <p:origin x="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53.35938" units="1/cm"/>
          <inkml:channelProperty channel="Y" name="resolution" value="53.33333" units="1/cm"/>
          <inkml:channelProperty channel="T" name="resolution" value="1" units="1/dev"/>
        </inkml:channelProperties>
      </inkml:inkSource>
      <inkml:timestamp xml:id="ts0" timeString="2020-03-30T21:48:05.377"/>
    </inkml:context>
    <inkml:brush xml:id="br0">
      <inkml:brushProperty name="width" value="0.08819" units="cm"/>
      <inkml:brushProperty name="height" value="0.35278" units="cm"/>
      <inkml:brushProperty name="color" value="#C00000"/>
      <inkml:brushProperty name="tip" value="rectangle"/>
      <inkml:brushProperty name="rasterOp" value="maskPen"/>
    </inkml:brush>
    <inkml:brush xml:id="br1">
      <inkml:brushProperty name="width" value="0.055" units="cm"/>
      <inkml:brushProperty name="height" value="0.055" units="cm"/>
    </inkml:brush>
  </inkml:definitions>
  <iact:action type="add" startTime="24493">
    <iact:property name="dataType"/>
    <iact:actionData xml:id="d0">
      <inkml:trace xmlns:inkml="http://www.w3.org/2003/InkML" xml:id="stk0" contextRef="#ctx0" brushRef="#br0">3929 6431 0,'69'0'120,"70"-34"-96,-278 34 9,278 0-31,-69 0 91,-35 0-88,0 0 69,-1 0-70,1 0 88,0 0-25,34 0-22,-34 0 48,0 0 33,35 0-101,-36 0 21,71 0-40,-71 0 62,36 0-49,-35 0 35,-1 0-46,36 34 37,69-34-30,-69 0-2,-36 0 13,71 0-19,-71 0 9,-68 70-15,68-70 5,36 0 34,-35 0 18,34 0 70,36 209 320</inkml:trace>
    </iact:actionData>
  </iact:action>
  <iact:action type="remove" startTime="35712">
    <iact:property name="style" value="instant"/>
    <iact:actionData xml:id="d1" ref="#d0"/>
  </iact:action>
  <iact:action type="add" startTime="35775">
    <iact:property name="dataType" value="strokeEraser"/>
    <iact:actionData xml:id="d2">
      <inkml:trace xmlns:inkml="http://www.w3.org/2003/InkML" xml:id="stk1" contextRef="#ctx0" brushRef="#br1">11718 10672 0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53.35938" units="1/cm"/>
          <inkml:channelProperty channel="Y" name="resolution" value="53.33333" units="1/cm"/>
          <inkml:channelProperty channel="T" name="resolution" value="1" units="1/dev"/>
        </inkml:channelProperties>
      </inkml:inkSource>
      <inkml:timestamp xml:id="ts0" timeString="2020-03-30T21:48:05.377"/>
    </inkml:context>
    <inkml:brush xml:id="br0">
      <inkml:brushProperty name="width" value="0.05292" units="cm"/>
      <inkml:brushProperty name="height" value="0.05292" units="cm"/>
      <inkml:brushProperty name="color" value="#FFC000"/>
    </inkml:brush>
  </inkml:definitions>
  <iact:action type="add" startTime="96171">
    <iact:property name="dataType"/>
    <iact:actionData xml:id="d0">
      <inkml:trace xmlns:inkml="http://www.w3.org/2003/InkML" xml:id="stk0" contextRef="#ctx0" brushRef="#br0">26252 6188 0,'69'0'36,"-34"0"56,35 0-37,-36 0-50,1 0 11,0 0 46,34 0-59,105 0 2,-139 0 0,0 0 19,173 0-19,-138 0-1,-35 0 9,-1 0-4,36 0 25,-35 0-28,0 0 1,-1 0 11,36 35 18,34-35-33,0 69 64,209-69-62,-139 0 8,-104 0-11,-35 0 5,138 0 1,-68 0 29,34 0-34,35 0 8,-105 0-5,-34 0 2,0 0-1,69 0 26,-69 0-26,0 0 63,34 0-3,-34 0-66,0 0 247,-1 0-246,1 0 205,104 0-204,-104 0 12,0 0 41,-35-34 134</inkml:trace>
    </iact:actionData>
  </iact:action>
  <iact:action type="add" startTime="100169">
    <iact:property name="dataType"/>
    <iact:actionData xml:id="d1">
      <inkml:trace xmlns:inkml="http://www.w3.org/2003/InkML" xml:id="stk1" contextRef="#ctx0" brushRef="#br0">18741 6362 0,'278'0'1,"-243"0"20,174 0-16,-174 0-4,34 0 7,-34 0 12,34-35 10,-34 35-3,35 0 9,-36-69-31,1 69 3,243 0 27,-243 0-30,35 0 2,104 0 1,-1 0-3,36 0 3,-35 0 23,-70 0-28,-69 0 8,0 0 77,104 0-85,-104 0 4,-1 0 313,1 0-303,35 0 38</inkml:trace>
    </iact:actionData>
  </iact:action>
  <iact:action type="add" startTime="102532">
    <iact:property name="dataType"/>
    <iact:actionData xml:id="d2">
      <inkml:trace xmlns:inkml="http://www.w3.org/2003/InkML" xml:id="stk2" contextRef="#ctx0" brushRef="#br0">10292 6327 0,'139'0'2,"-35"0"-1,-69 0-1,35 0 36,-1 0-32,-34 0 9,104 0 24,-104 0-35,34 0 16,-34 0-16,0 0 39,0 0-33,-1 0 29,71 0-33,-71 0 0,140 0 0,-104 0 11,208 0-14,-104 0 31,69 0-29,-208 0 51,35 0-51,-36 0 3,1 0-1,0 0 9,0 0-10,-1 0 28</inkml:trace>
    </iact:actionData>
  </iact:action>
  <iact:action type="add" startTime="104565">
    <iact:property name="dataType"/>
    <iact:actionData xml:id="d3">
      <inkml:trace xmlns:inkml="http://www.w3.org/2003/InkML" xml:id="stk3" contextRef="#ctx0" brushRef="#br0">4520 6327 0,'174'0'2,"-139"0"6,-1 0 0,1 0 10,35 0 15,-1 0-28,1 0-2,-35 0 4,138 0 0,662 0 23,-557 70-25,-69-70 0,69 69 4,-243-69 0,-1 0-3,105 209 39,-104-209-41,104-104 33,-243 104 12,139-35-45,-70 35 16,35 35 61,0-175-80,174 349 138,-174-244-135</inkml:trace>
    </iact:actionData>
  </iact:action>
  <iact:action type="add" startTime="119877">
    <iact:property name="dataType"/>
    <iact:actionData xml:id="d4">
      <inkml:trace xmlns:inkml="http://www.w3.org/2003/InkML" xml:id="stk4" contextRef="#ctx0" brushRef="#br0">21036 16165 0,'35'0'21,"34"0"-16,-34 0 40,35 0 6,-36 0-41,1 0-4,35 0 93,-35 0-76,-487 348 400,591-348-421,-105 0 13,36 0 26,-70 34 75,348-34-114,-209 70 11,208-70-11,-312 0 38,243 0 63,-243 0-102,139-35 15,-104 35 51,-36 0-44,244-69 24,-243 69-17,35-35 48,104 35-75,-105 0 5,-34 0 62,-105 0 130,-103 0-196,138 0 6,0 0-6,-35 0 28,-103 0-28,138 0 18,-35 0 15,1 0-32,34 0 6,-35 0-10,36 69 48,-1-69-47,-35 0 9,36 0-1,-1 0 52,-35 0-42,35 0 23,-34 0-40,-244 70 13,626-70-8,-487 0 5,35 0 19,104 0-27,0 0 6,35 35 133,140 0 38,-453-35-168,104-174 25,209 139 38,-70 35 15,244 0-84</inkml:trace>
    </iact:actionData>
  </iact:action>
</iact:action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3/30/2020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hyperlink" Target="https://youtu.be/zxY-l24_xN4" TargetMode="Externa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8.png"/><Relationship Id="rId5" Type="http://schemas.microsoft.com/office/2011/relationships/inkAction" Target="../ink/inkAction1.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6.m4a"/><Relationship Id="rId7" Type="http://schemas.microsoft.com/office/2011/relationships/inkAction" Target="../ink/inkAction2.xm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878871" y="187890"/>
            <a:ext cx="4152922" cy="651354"/>
          </a:xfrm>
        </p:spPr>
        <p:txBody>
          <a:bodyPr>
            <a:noAutofit/>
          </a:bodyPr>
          <a:lstStyle/>
          <a:p>
            <a:r>
              <a:rPr lang="ar-SA" sz="1800" b="1" dirty="0">
                <a:solidFill>
                  <a:srgbClr val="FF0000"/>
                </a:solidFill>
              </a:rPr>
              <a:t>درس: إيواء الرسول صلى الله عليه و سلم: أبو أيوب الأنصاري ـ أم سليم  </a:t>
            </a:r>
            <a:endParaRPr lang="en-US" sz="1800" b="1" dirty="0">
              <a:solidFill>
                <a:srgbClr val="FF0000"/>
              </a:solidFill>
            </a:endParaRPr>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726510" y="1719198"/>
            <a:ext cx="9714478" cy="1825668"/>
          </a:xfrm>
        </p:spPr>
        <p:txBody>
          <a:bodyPr>
            <a:normAutofit/>
          </a:bodyPr>
          <a:lstStyle/>
          <a:p>
            <a:r>
              <a:rPr lang="ar-SA" sz="3200" b="1" dirty="0">
                <a:solidFill>
                  <a:schemeClr val="tx1"/>
                </a:solidFill>
                <a:highlight>
                  <a:srgbClr val="FF00FF"/>
                </a:highlight>
              </a:rPr>
              <a:t>عنوان الدرس:</a:t>
            </a:r>
          </a:p>
          <a:p>
            <a:r>
              <a:rPr lang="ar-SA" sz="3200" b="1" dirty="0">
                <a:solidFill>
                  <a:schemeClr val="tx1"/>
                </a:solidFill>
                <a:highlight>
                  <a:srgbClr val="FF00FF"/>
                </a:highlight>
              </a:rPr>
              <a:t> إيواء الرسول صلى الله عليه و سلم: أبو أيوب الأنصاري ـ أم سليم</a:t>
            </a:r>
            <a:endParaRPr lang="en-US" sz="3200" b="1" dirty="0">
              <a:solidFill>
                <a:schemeClr val="tx1"/>
              </a:solidFill>
              <a:highlight>
                <a:srgbClr val="FF00FF"/>
              </a:highlight>
            </a:endParaRPr>
          </a:p>
        </p:txBody>
      </p:sp>
      <p:sp>
        <p:nvSpPr>
          <p:cNvPr id="4" name="Rectangle : coins arrondis 3">
            <a:extLst>
              <a:ext uri="{FF2B5EF4-FFF2-40B4-BE49-F238E27FC236}">
                <a16:creationId xmlns:a16="http://schemas.microsoft.com/office/drawing/2014/main" id="{84C21D4E-06DF-4108-BB09-74AC0914EA4A}"/>
              </a:ext>
            </a:extLst>
          </p:cNvPr>
          <p:cNvSpPr/>
          <p:nvPr/>
        </p:nvSpPr>
        <p:spPr>
          <a:xfrm>
            <a:off x="1252602" y="3429000"/>
            <a:ext cx="9301119" cy="2404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4400" b="1" dirty="0">
              <a:latin typeface="Aldhabi" panose="01000000000000000000" pitchFamily="2" charset="-78"/>
              <a:cs typeface="Aldhabi" panose="01000000000000000000" pitchFamily="2" charset="-78"/>
            </a:endParaRPr>
          </a:p>
          <a:p>
            <a:pPr algn="ctr"/>
            <a:endParaRPr lang="ar-SA" sz="4400" b="1" dirty="0">
              <a:latin typeface="Aldhabi" panose="01000000000000000000" pitchFamily="2" charset="-78"/>
              <a:cs typeface="Aldhabi" panose="01000000000000000000" pitchFamily="2" charset="-78"/>
            </a:endParaRPr>
          </a:p>
          <a:p>
            <a:pPr algn="ctr"/>
            <a:endParaRPr lang="ar-SA" sz="4400" b="1" dirty="0">
              <a:latin typeface="Aldhabi" panose="01000000000000000000" pitchFamily="2" charset="-78"/>
              <a:cs typeface="Aldhabi" panose="01000000000000000000" pitchFamily="2" charset="-78"/>
            </a:endParaRPr>
          </a:p>
          <a:p>
            <a:pPr algn="ctr"/>
            <a:endParaRPr lang="ar-SA" sz="4400" b="1" dirty="0">
              <a:latin typeface="Aldhabi" panose="01000000000000000000" pitchFamily="2" charset="-78"/>
              <a:cs typeface="Aldhabi" panose="01000000000000000000" pitchFamily="2" charset="-78"/>
            </a:endParaRPr>
          </a:p>
          <a:p>
            <a:pPr algn="ctr"/>
            <a:endParaRPr lang="ar-SA" sz="4400" b="1" dirty="0">
              <a:latin typeface="Aldhabi" panose="01000000000000000000" pitchFamily="2" charset="-78"/>
              <a:cs typeface="Aldhabi" panose="01000000000000000000" pitchFamily="2" charset="-78"/>
            </a:endParaRPr>
          </a:p>
          <a:p>
            <a:pPr algn="ctr"/>
            <a:r>
              <a:rPr lang="ar-SA" sz="4400" b="1" dirty="0">
                <a:latin typeface="Aldhabi" panose="01000000000000000000" pitchFamily="2" charset="-78"/>
                <a:cs typeface="Aldhabi" panose="01000000000000000000" pitchFamily="2" charset="-78"/>
              </a:rPr>
              <a:t>أهداف التعلم: </a:t>
            </a:r>
            <a:endParaRPr lang="en-US" sz="4400" b="1" dirty="0">
              <a:latin typeface="Aldhabi" panose="01000000000000000000" pitchFamily="2" charset="-78"/>
              <a:cs typeface="Aldhabi" panose="01000000000000000000" pitchFamily="2" charset="-78"/>
            </a:endParaRPr>
          </a:p>
          <a:p>
            <a:pPr algn="ctr"/>
            <a:r>
              <a:rPr lang="ar-MA" sz="4400" b="1" dirty="0">
                <a:latin typeface="Aldhabi" panose="01000000000000000000" pitchFamily="2" charset="-78"/>
                <a:cs typeface="Aldhabi" panose="01000000000000000000" pitchFamily="2" charset="-78"/>
              </a:rPr>
              <a:t>أن يتعرف </a:t>
            </a:r>
            <a:r>
              <a:rPr lang="ar-SA" sz="4400" b="1" dirty="0">
                <a:latin typeface="Aldhabi" panose="01000000000000000000" pitchFamily="2" charset="-78"/>
                <a:cs typeface="Aldhabi" panose="01000000000000000000" pitchFamily="2" charset="-78"/>
              </a:rPr>
              <a:t>التلميذ على </a:t>
            </a:r>
            <a:r>
              <a:rPr lang="ar-MA" sz="4400" b="1" dirty="0">
                <a:latin typeface="Aldhabi" panose="01000000000000000000" pitchFamily="2" charset="-78"/>
                <a:cs typeface="Aldhabi" panose="01000000000000000000" pitchFamily="2" charset="-78"/>
              </a:rPr>
              <a:t>كيفية إيواء الأنصار للرسول الكريم، مع إدراك قيمة الرسول الكريم عند أصحابه.  </a:t>
            </a:r>
            <a:endParaRPr lang="en-US" sz="4400" b="1" dirty="0">
              <a:latin typeface="Aldhabi" panose="01000000000000000000" pitchFamily="2" charset="-78"/>
              <a:cs typeface="Aldhabi" panose="01000000000000000000" pitchFamily="2" charset="-78"/>
            </a:endParaRPr>
          </a:p>
          <a:p>
            <a:pPr algn="ctr"/>
            <a:r>
              <a:rPr lang="fr-FR" sz="4400" b="1" dirty="0">
                <a:latin typeface="Aldhabi" panose="01000000000000000000" pitchFamily="2" charset="-78"/>
                <a:cs typeface="Aldhabi" panose="01000000000000000000" pitchFamily="2" charset="-78"/>
              </a:rPr>
              <a:t> </a:t>
            </a:r>
            <a:endParaRPr lang="en-US" sz="4400" dirty="0">
              <a:latin typeface="Aldhabi" panose="01000000000000000000" pitchFamily="2" charset="-78"/>
              <a:cs typeface="Aldhabi" panose="01000000000000000000" pitchFamily="2" charset="-78"/>
            </a:endParaRPr>
          </a:p>
          <a:p>
            <a:pPr algn="ctr"/>
            <a:endParaRPr lang="ar-SA" sz="8000" b="1" dirty="0">
              <a:latin typeface="Aldhabi" panose="01000000000000000000" pitchFamily="2" charset="-78"/>
              <a:cs typeface="Aldhabi" panose="01000000000000000000" pitchFamily="2" charset="-78"/>
            </a:endParaRPr>
          </a:p>
          <a:p>
            <a:pPr algn="ctr"/>
            <a:endParaRPr lang="en-US" sz="8000" b="1" dirty="0">
              <a:latin typeface="Aldhabi" panose="01000000000000000000" pitchFamily="2" charset="-78"/>
              <a:cs typeface="Aldhabi" panose="01000000000000000000" pitchFamily="2" charset="-78"/>
            </a:endParaRPr>
          </a:p>
        </p:txBody>
      </p:sp>
      <p:pic>
        <p:nvPicPr>
          <p:cNvPr id="7" name="Audio 6">
            <a:hlinkClick r:id="" action="ppaction://media"/>
            <a:extLst>
              <a:ext uri="{FF2B5EF4-FFF2-40B4-BE49-F238E27FC236}">
                <a16:creationId xmlns:a16="http://schemas.microsoft.com/office/drawing/2014/main" id="{287C02AE-651A-4D76-A3C0-C18A6E168F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7180077"/>
      </p:ext>
    </p:extLst>
  </p:cSld>
  <p:clrMapOvr>
    <a:masterClrMapping/>
  </p:clrMapOvr>
  <mc:AlternateContent xmlns:mc="http://schemas.openxmlformats.org/markup-compatibility/2006" xmlns:p14="http://schemas.microsoft.com/office/powerpoint/2010/main">
    <mc:Choice Requires="p14">
      <p:transition spd="slow" p14:dur="2000" advTm="30761"/>
    </mc:Choice>
    <mc:Fallback xmlns="">
      <p:transition spd="slow" advTm="3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8079288" y="137787"/>
            <a:ext cx="3952505" cy="444428"/>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166463" y="137787"/>
            <a:ext cx="8689976" cy="620284"/>
          </a:xfrm>
        </p:spPr>
        <p:txBody>
          <a:bodyPr>
            <a:normAutofit fontScale="77500" lnSpcReduction="20000"/>
          </a:bodyPr>
          <a:lstStyle/>
          <a:p>
            <a:r>
              <a:rPr lang="ar-SA" sz="4400" dirty="0">
                <a:solidFill>
                  <a:srgbClr val="FF0000"/>
                </a:solidFill>
              </a:rPr>
              <a:t>الخلاصة </a:t>
            </a:r>
            <a:endParaRPr lang="en-US" sz="4400" dirty="0">
              <a:solidFill>
                <a:srgbClr val="FF0000"/>
              </a:solidFill>
            </a:endParaRPr>
          </a:p>
        </p:txBody>
      </p:sp>
      <p:sp>
        <p:nvSpPr>
          <p:cNvPr id="4" name="Rectangle 3">
            <a:extLst>
              <a:ext uri="{FF2B5EF4-FFF2-40B4-BE49-F238E27FC236}">
                <a16:creationId xmlns:a16="http://schemas.microsoft.com/office/drawing/2014/main" id="{E83925D9-A45E-440F-81A1-8C3A853D08A9}"/>
              </a:ext>
            </a:extLst>
          </p:cNvPr>
          <p:cNvSpPr/>
          <p:nvPr/>
        </p:nvSpPr>
        <p:spPr>
          <a:xfrm>
            <a:off x="288099" y="752053"/>
            <a:ext cx="11743694" cy="59621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rtl="1"/>
            <a:r>
              <a:rPr lang="ar-SA" sz="3200" b="1" dirty="0">
                <a:latin typeface="Arabic Typesetting" panose="03020402040406030203" pitchFamily="66" charset="-78"/>
                <a:cs typeface="Arabic Typesetting" panose="03020402040406030203" pitchFamily="66" charset="-78"/>
              </a:rPr>
              <a:t>لقد ضرب الصحب الكرام أروع الأمثلة في الاحتفاء بخدمة الرسول الكريم؛ و خاصة الأنصار حين قدم عليهم؛ إذ بذلوا الغالي و النفيس لنصرته عليه الصلاة و السلام. ومن أولئك الصحابة أبو أيوب الأنصاري و زوجه أم أيوب اللذين حظيا باستضافة الرسول صلى الله عليه و سلم في بيتهما لذلك قاما ب:</a:t>
            </a:r>
            <a:endParaRPr lang="en-US" sz="3200" dirty="0">
              <a:latin typeface="Arabic Typesetting" panose="03020402040406030203" pitchFamily="66" charset="-78"/>
              <a:cs typeface="Arabic Typesetting" panose="03020402040406030203" pitchFamily="66" charset="-78"/>
            </a:endParaRPr>
          </a:p>
          <a:p>
            <a:pPr algn="just" rtl="1"/>
            <a:r>
              <a:rPr lang="ar-SA" sz="3200" b="1" dirty="0">
                <a:highlight>
                  <a:srgbClr val="FF00FF"/>
                </a:highlight>
                <a:latin typeface="Arabic Typesetting" panose="03020402040406030203" pitchFamily="66" charset="-78"/>
                <a:cs typeface="Arabic Typesetting" panose="03020402040406030203" pitchFamily="66" charset="-78"/>
              </a:rPr>
              <a:t>1/ استقبلا الرسول الكريم و احتفيا به؛</a:t>
            </a:r>
            <a:endParaRPr lang="ar-MA" sz="3200" b="1" dirty="0">
              <a:highlight>
                <a:srgbClr val="FF00FF"/>
              </a:highlight>
              <a:latin typeface="Arabic Typesetting" panose="03020402040406030203" pitchFamily="66" charset="-78"/>
              <a:cs typeface="Arabic Typesetting" panose="03020402040406030203" pitchFamily="66" charset="-78"/>
            </a:endParaRPr>
          </a:p>
          <a:p>
            <a:pPr algn="just" rtl="1"/>
            <a:r>
              <a:rPr lang="ar-SA" sz="3200" b="1" dirty="0">
                <a:highlight>
                  <a:srgbClr val="FF00FF"/>
                </a:highlight>
                <a:latin typeface="Arabic Typesetting" panose="03020402040406030203" pitchFamily="66" charset="-78"/>
                <a:cs typeface="Arabic Typesetting" panose="03020402040406030203" pitchFamily="66" charset="-78"/>
              </a:rPr>
              <a:t> 2/ اقترحا على الرسول الكريم أن ينزل في الدور العلوي لكنه صلى الله عليه و سلم تعلل بكون الناس يأتون لزيارته؛</a:t>
            </a:r>
            <a:endParaRPr lang="ar-MA" sz="3200" b="1" dirty="0">
              <a:highlight>
                <a:srgbClr val="FF00FF"/>
              </a:highlight>
              <a:latin typeface="Arabic Typesetting" panose="03020402040406030203" pitchFamily="66" charset="-78"/>
              <a:cs typeface="Arabic Typesetting" panose="03020402040406030203" pitchFamily="66" charset="-78"/>
            </a:endParaRPr>
          </a:p>
          <a:p>
            <a:pPr algn="just" rtl="1"/>
            <a:r>
              <a:rPr lang="ar-SA" sz="3200" b="1" dirty="0">
                <a:highlight>
                  <a:srgbClr val="FF00FF"/>
                </a:highlight>
                <a:latin typeface="Arabic Typesetting" panose="03020402040406030203" pitchFamily="66" charset="-78"/>
                <a:cs typeface="Arabic Typesetting" panose="03020402040406030203" pitchFamily="66" charset="-78"/>
              </a:rPr>
              <a:t> 3/ كانا يجدان حرجا في ذلك لهذا كانا يقللان من  الحركة؛</a:t>
            </a:r>
            <a:endParaRPr lang="ar-MA" sz="3200" b="1" dirty="0">
              <a:highlight>
                <a:srgbClr val="FF00FF"/>
              </a:highlight>
              <a:latin typeface="Arabic Typesetting" panose="03020402040406030203" pitchFamily="66" charset="-78"/>
              <a:cs typeface="Arabic Typesetting" panose="03020402040406030203" pitchFamily="66" charset="-78"/>
            </a:endParaRPr>
          </a:p>
          <a:p>
            <a:pPr algn="just" rtl="1"/>
            <a:r>
              <a:rPr lang="ar-SA" sz="3200" b="1" dirty="0">
                <a:highlight>
                  <a:srgbClr val="FF00FF"/>
                </a:highlight>
                <a:latin typeface="Arabic Typesetting" panose="03020402040406030203" pitchFamily="66" charset="-78"/>
                <a:cs typeface="Arabic Typesetting" panose="03020402040406030203" pitchFamily="66" charset="-78"/>
              </a:rPr>
              <a:t> 4/ رفضهما أن يعلوَا سقيفةً تحتها رسول الله صلى الله عليه و سلم؛</a:t>
            </a:r>
            <a:endParaRPr lang="ar-MA" sz="3200" b="1" dirty="0">
              <a:highlight>
                <a:srgbClr val="FF00FF"/>
              </a:highlight>
              <a:latin typeface="Arabic Typesetting" panose="03020402040406030203" pitchFamily="66" charset="-78"/>
              <a:cs typeface="Arabic Typesetting" panose="03020402040406030203" pitchFamily="66" charset="-78"/>
            </a:endParaRPr>
          </a:p>
          <a:p>
            <a:pPr algn="just" rtl="1"/>
            <a:r>
              <a:rPr lang="ar-SA" sz="3200" b="1" dirty="0">
                <a:highlight>
                  <a:srgbClr val="FF00FF"/>
                </a:highlight>
                <a:latin typeface="Arabic Typesetting" panose="03020402040406030203" pitchFamily="66" charset="-78"/>
                <a:cs typeface="Arabic Typesetting" panose="03020402040406030203" pitchFamily="66" charset="-78"/>
              </a:rPr>
              <a:t> 5/ كانا حريصين على خدمة الرسول الكريم و إعداد الطعام له مع التماس البركة في فضله. </a:t>
            </a:r>
            <a:endParaRPr lang="en-US" sz="3200" dirty="0">
              <a:highlight>
                <a:srgbClr val="FF00FF"/>
              </a:highlight>
              <a:latin typeface="Arabic Typesetting" panose="03020402040406030203" pitchFamily="66" charset="-78"/>
              <a:cs typeface="Arabic Typesetting" panose="03020402040406030203" pitchFamily="66" charset="-78"/>
            </a:endParaRPr>
          </a:p>
          <a:p>
            <a:pPr algn="just" rtl="1"/>
            <a:r>
              <a:rPr lang="ar-SA" sz="3200" b="1" dirty="0">
                <a:latin typeface="Arabic Typesetting" panose="03020402040406030203" pitchFamily="66" charset="-78"/>
                <a:cs typeface="Arabic Typesetting" panose="03020402040406030203" pitchFamily="66" charset="-78"/>
              </a:rPr>
              <a:t>      وممن يضرب به المثل في نصرة الرسول الكريم من النساء أم سليم ( </a:t>
            </a:r>
            <a:r>
              <a:rPr lang="ar-SA" sz="3200" b="1" dirty="0" err="1">
                <a:latin typeface="Arabic Typesetting" panose="03020402040406030203" pitchFamily="66" charset="-78"/>
                <a:cs typeface="Arabic Typesetting" panose="03020402040406030203" pitchFamily="66" charset="-78"/>
              </a:rPr>
              <a:t>الرميصاء</a:t>
            </a:r>
            <a:r>
              <a:rPr lang="ar-SA" sz="3200" b="1" dirty="0">
                <a:latin typeface="Arabic Typesetting" panose="03020402040406030203" pitchFamily="66" charset="-78"/>
                <a:cs typeface="Arabic Typesetting" panose="03020402040406030203" pitchFamily="66" charset="-78"/>
              </a:rPr>
              <a:t>) فقد خدمته هي و ابنها أنس بن مالك؛ إذ كانت تتفقد الرسول الكريم و خاصة إذا كان عنده ضيوف، لذلك عرف لها الرسول فضلها فكان يتكرم عليها بالزيارة، و الصلاة في بيتها ، و الدعاء لأهلها مع تبشيرها بدخول الجن</a:t>
            </a:r>
            <a:r>
              <a:rPr lang="ar-MA" sz="3200" b="1" dirty="0">
                <a:latin typeface="Arabic Typesetting" panose="03020402040406030203" pitchFamily="66" charset="-78"/>
                <a:cs typeface="Arabic Typesetting" panose="03020402040406030203" pitchFamily="66" charset="-78"/>
              </a:rPr>
              <a:t>ة. للمزيد يرجى مشاهة الفيلم التالي  .</a:t>
            </a:r>
            <a:r>
              <a:rPr lang="en-US" sz="3200" b="1" dirty="0">
                <a:latin typeface="Arabic Typesetting" panose="03020402040406030203" pitchFamily="66" charset="-78"/>
                <a:cs typeface="Arabic Typesetting" panose="03020402040406030203" pitchFamily="66" charset="-78"/>
                <a:hlinkClick r:id="rId5"/>
              </a:rPr>
              <a:t>https://youtu.be/zxY-l24_xN4</a:t>
            </a:r>
            <a:r>
              <a:rPr lang="ar-MA" sz="3200" b="1" dirty="0">
                <a:latin typeface="Arabic Typesetting" panose="03020402040406030203" pitchFamily="66" charset="-78"/>
                <a:cs typeface="Arabic Typesetting" panose="03020402040406030203" pitchFamily="66" charset="-78"/>
              </a:rPr>
              <a:t> </a:t>
            </a:r>
          </a:p>
        </p:txBody>
      </p:sp>
      <p:pic>
        <p:nvPicPr>
          <p:cNvPr id="5" name="Audio 4">
            <a:hlinkClick r:id="" action="ppaction://media"/>
            <a:extLst>
              <a:ext uri="{FF2B5EF4-FFF2-40B4-BE49-F238E27FC236}">
                <a16:creationId xmlns:a16="http://schemas.microsoft.com/office/drawing/2014/main" id="{05A08D1A-613B-4769-A189-706AE93D50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57413036"/>
      </p:ext>
    </p:extLst>
  </p:cSld>
  <p:clrMapOvr>
    <a:masterClrMapping/>
  </p:clrMapOvr>
  <mc:AlternateContent xmlns:mc="http://schemas.openxmlformats.org/markup-compatibility/2006" xmlns:p14="http://schemas.microsoft.com/office/powerpoint/2010/main">
    <mc:Choice Requires="p14">
      <p:transition spd="slow" p14:dur="2000" advTm="165666"/>
    </mc:Choice>
    <mc:Fallback xmlns="">
      <p:transition spd="slow" advTm="16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9068844" y="137787"/>
            <a:ext cx="2962949" cy="676405"/>
          </a:xfrm>
        </p:spPr>
        <p:txBody>
          <a:bodyPr>
            <a:noAutofit/>
          </a:bodyPr>
          <a:lstStyle/>
          <a:p>
            <a:r>
              <a:rPr lang="ar-SA" sz="1800" b="1" dirty="0"/>
              <a:t>درس: إيواء الرسول صلى الله عليه </a:t>
            </a:r>
            <a:r>
              <a:rPr lang="ar-MA" sz="1800" b="1" dirty="0"/>
              <a:t>  </a:t>
            </a:r>
            <a:r>
              <a:rPr lang="ar-SA" sz="1800" b="1" dirty="0"/>
              <a:t>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683341"/>
            <a:ext cx="8689976" cy="919991"/>
          </a:xfrm>
        </p:spPr>
        <p:txBody>
          <a:bodyPr>
            <a:normAutofit/>
          </a:bodyPr>
          <a:lstStyle/>
          <a:p>
            <a:r>
              <a:rPr lang="ar-SA" sz="4400" dirty="0">
                <a:solidFill>
                  <a:srgbClr val="FF0000"/>
                </a:solidFill>
              </a:rPr>
              <a:t>تقويم </a:t>
            </a:r>
            <a:endParaRPr lang="en-US" sz="4400" dirty="0">
              <a:solidFill>
                <a:srgbClr val="FF0000"/>
              </a:solidFill>
            </a:endParaRPr>
          </a:p>
        </p:txBody>
      </p:sp>
      <p:sp>
        <p:nvSpPr>
          <p:cNvPr id="4" name="Rectangle 3">
            <a:extLst>
              <a:ext uri="{FF2B5EF4-FFF2-40B4-BE49-F238E27FC236}">
                <a16:creationId xmlns:a16="http://schemas.microsoft.com/office/drawing/2014/main" id="{4C415CD9-CEF4-4C11-9205-215350ABE005}"/>
              </a:ext>
            </a:extLst>
          </p:cNvPr>
          <p:cNvSpPr/>
          <p:nvPr/>
        </p:nvSpPr>
        <p:spPr>
          <a:xfrm>
            <a:off x="742043" y="2137542"/>
            <a:ext cx="10521863" cy="124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MA" sz="4000" b="1" dirty="0">
                <a:latin typeface="Aldhabi" panose="01000000000000000000" pitchFamily="2" charset="-78"/>
                <a:cs typeface="Aldhabi" panose="01000000000000000000" pitchFamily="2" charset="-78"/>
              </a:rPr>
              <a:t>1/ اذكر بعض الصفات التي امتاز بها الأنصار في تعاملهم مع الرسول الكريم.</a:t>
            </a:r>
            <a:endParaRPr lang="en-US" sz="4000" dirty="0">
              <a:latin typeface="Aldhabi" panose="01000000000000000000" pitchFamily="2" charset="-78"/>
              <a:cs typeface="Aldhabi" panose="01000000000000000000" pitchFamily="2" charset="-78"/>
            </a:endParaRPr>
          </a:p>
        </p:txBody>
      </p:sp>
      <p:pic>
        <p:nvPicPr>
          <p:cNvPr id="5" name="Image 4">
            <a:extLst>
              <a:ext uri="{FF2B5EF4-FFF2-40B4-BE49-F238E27FC236}">
                <a16:creationId xmlns:a16="http://schemas.microsoft.com/office/drawing/2014/main" id="{7ED84206-7B96-410F-8326-D01E7BA3038B}"/>
              </a:ext>
            </a:extLst>
          </p:cNvPr>
          <p:cNvPicPr>
            <a:picLocks noChangeAspect="1"/>
          </p:cNvPicPr>
          <p:nvPr/>
        </p:nvPicPr>
        <p:blipFill>
          <a:blip r:embed="rId5"/>
          <a:stretch>
            <a:fillRect/>
          </a:stretch>
        </p:blipFill>
        <p:spPr>
          <a:xfrm>
            <a:off x="825551" y="3582182"/>
            <a:ext cx="10540898" cy="1245028"/>
          </a:xfrm>
          <a:prstGeom prst="rect">
            <a:avLst/>
          </a:prstGeom>
        </p:spPr>
      </p:pic>
      <p:sp>
        <p:nvSpPr>
          <p:cNvPr id="7" name="Rectangle 6">
            <a:extLst>
              <a:ext uri="{FF2B5EF4-FFF2-40B4-BE49-F238E27FC236}">
                <a16:creationId xmlns:a16="http://schemas.microsoft.com/office/drawing/2014/main" id="{91A81218-D3A7-4A7C-815E-0F6813E89B4A}"/>
              </a:ext>
            </a:extLst>
          </p:cNvPr>
          <p:cNvSpPr/>
          <p:nvPr/>
        </p:nvSpPr>
        <p:spPr>
          <a:xfrm>
            <a:off x="1929007" y="3697663"/>
            <a:ext cx="9334899" cy="814454"/>
          </a:xfrm>
          <a:prstGeom prst="rect">
            <a:avLst/>
          </a:prstGeom>
        </p:spPr>
        <p:txBody>
          <a:bodyPr wrap="square">
            <a:spAutoFit/>
          </a:bodyPr>
          <a:lstStyle/>
          <a:p>
            <a:pPr algn="r" rtl="1">
              <a:lnSpc>
                <a:spcPct val="115000"/>
              </a:lnSpc>
              <a:spcAft>
                <a:spcPts val="1000"/>
              </a:spcAft>
            </a:pPr>
            <a:r>
              <a:rPr lang="ar-MA" sz="4400" b="1" dirty="0">
                <a:solidFill>
                  <a:schemeClr val="bg1"/>
                </a:solidFill>
                <a:latin typeface="Aldhabi" panose="01000000000000000000" pitchFamily="2" charset="-78"/>
                <a:ea typeface="Calibri" panose="020F0502020204030204" pitchFamily="34" charset="0"/>
                <a:cs typeface="Aldhabi" panose="01000000000000000000" pitchFamily="2" charset="-78"/>
              </a:rPr>
              <a:t>2/ حدد موقفك ممن ينتقص الصحب الكرام. </a:t>
            </a:r>
            <a:endParaRPr lang="en-US" sz="4000" dirty="0">
              <a:solidFill>
                <a:schemeClr val="bg1"/>
              </a:solidFill>
              <a:effectLst/>
              <a:latin typeface="Aldhabi" panose="01000000000000000000" pitchFamily="2" charset="-78"/>
              <a:ea typeface="Calibri" panose="020F0502020204030204" pitchFamily="34" charset="0"/>
              <a:cs typeface="Aldhabi" panose="01000000000000000000" pitchFamily="2" charset="-78"/>
            </a:endParaRPr>
          </a:p>
        </p:txBody>
      </p:sp>
      <p:sp>
        <p:nvSpPr>
          <p:cNvPr id="12" name="Rectangle 11">
            <a:extLst>
              <a:ext uri="{FF2B5EF4-FFF2-40B4-BE49-F238E27FC236}">
                <a16:creationId xmlns:a16="http://schemas.microsoft.com/office/drawing/2014/main" id="{8D393390-701C-41BF-B92A-0A67D654E444}"/>
              </a:ext>
            </a:extLst>
          </p:cNvPr>
          <p:cNvSpPr/>
          <p:nvPr/>
        </p:nvSpPr>
        <p:spPr>
          <a:xfrm>
            <a:off x="842251" y="4992414"/>
            <a:ext cx="10521863" cy="1152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MA" sz="4400" b="1" dirty="0">
                <a:latin typeface="Aldhabi" panose="01000000000000000000" pitchFamily="2" charset="-78"/>
                <a:cs typeface="Aldhabi" panose="01000000000000000000" pitchFamily="2" charset="-78"/>
              </a:rPr>
              <a:t>3/ أذكر بعض التضحيات التي قدمها: أبو بكر ، عمر ، خديجة، </a:t>
            </a:r>
            <a:r>
              <a:rPr lang="ar-MA" sz="4400" b="1" dirty="0" err="1">
                <a:latin typeface="Aldhabi" panose="01000000000000000000" pitchFamily="2" charset="-78"/>
                <a:cs typeface="Aldhabi" panose="01000000000000000000" pitchFamily="2" charset="-78"/>
              </a:rPr>
              <a:t>الرميصاء</a:t>
            </a:r>
            <a:r>
              <a:rPr lang="ar-MA" sz="4400" b="1" dirty="0">
                <a:latin typeface="Aldhabi" panose="01000000000000000000" pitchFamily="2" charset="-78"/>
                <a:cs typeface="Aldhabi" panose="01000000000000000000" pitchFamily="2" charset="-78"/>
              </a:rPr>
              <a:t> رضي الله عنهم.</a:t>
            </a:r>
            <a:endParaRPr lang="en-US" sz="4400" b="1" dirty="0">
              <a:latin typeface="Aldhabi" panose="01000000000000000000" pitchFamily="2" charset="-78"/>
              <a:cs typeface="Aldhabi" panose="01000000000000000000" pitchFamily="2" charset="-78"/>
            </a:endParaRPr>
          </a:p>
        </p:txBody>
      </p:sp>
      <p:pic>
        <p:nvPicPr>
          <p:cNvPr id="6" name="Audio 5">
            <a:hlinkClick r:id="" action="ppaction://media"/>
            <a:extLst>
              <a:ext uri="{FF2B5EF4-FFF2-40B4-BE49-F238E27FC236}">
                <a16:creationId xmlns:a16="http://schemas.microsoft.com/office/drawing/2014/main" id="{C8B72B20-6B7A-4032-B428-2593183563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87246769"/>
      </p:ext>
    </p:extLst>
  </p:cSld>
  <p:clrMapOvr>
    <a:masterClrMapping/>
  </p:clrMapOvr>
  <mc:AlternateContent xmlns:mc="http://schemas.openxmlformats.org/markup-compatibility/2006" xmlns:p14="http://schemas.microsoft.com/office/powerpoint/2010/main">
    <mc:Choice Requires="p14">
      <p:transition spd="slow" p14:dur="2000" advTm="104098"/>
    </mc:Choice>
    <mc:Fallback xmlns="">
      <p:transition spd="slow" advTm="10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anim calcmode="lin" valueType="num">
                                      <p:cBhvr>
                                        <p:cTn id="50" dur="2000" fill="hold"/>
                                        <p:tgtEl>
                                          <p:spTgt spid="12"/>
                                        </p:tgtEl>
                                        <p:attrNameLst>
                                          <p:attrName>ppt_w</p:attrName>
                                        </p:attrNameLst>
                                      </p:cBhvr>
                                      <p:tavLst>
                                        <p:tav tm="0" fmla="#ppt_w*sin(2.5*pi*$)">
                                          <p:val>
                                            <p:fltVal val="0"/>
                                          </p:val>
                                        </p:tav>
                                        <p:tav tm="100000">
                                          <p:val>
                                            <p:fltVal val="1"/>
                                          </p:val>
                                        </p:tav>
                                      </p:tavLst>
                                    </p:anim>
                                    <p:anim calcmode="lin" valueType="num">
                                      <p:cBhvr>
                                        <p:cTn id="5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878871" y="137787"/>
            <a:ext cx="4152922" cy="701457"/>
          </a:xfrm>
        </p:spPr>
        <p:txBody>
          <a:bodyPr>
            <a:noAutofit/>
          </a:bodyPr>
          <a:lstStyle/>
          <a:p>
            <a:r>
              <a:rPr lang="ar-SA" sz="1800" b="1" dirty="0"/>
              <a:t>درس: إيواء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719198"/>
            <a:ext cx="8689976" cy="1371599"/>
          </a:xfrm>
        </p:spPr>
        <p:txBody>
          <a:bodyPr>
            <a:normAutofit/>
          </a:bodyPr>
          <a:lstStyle/>
          <a:p>
            <a:r>
              <a:rPr lang="ar-SA" sz="4000" dirty="0">
                <a:solidFill>
                  <a:srgbClr val="FF0000"/>
                </a:solidFill>
              </a:rPr>
              <a:t>تمحيص الفرضيات </a:t>
            </a:r>
            <a:endParaRPr lang="en-US" sz="4000" dirty="0">
              <a:solidFill>
                <a:srgbClr val="FF0000"/>
              </a:solidFill>
            </a:endParaRPr>
          </a:p>
        </p:txBody>
      </p:sp>
      <p:sp>
        <p:nvSpPr>
          <p:cNvPr id="4" name="Rectangle : en biseau 3">
            <a:extLst>
              <a:ext uri="{FF2B5EF4-FFF2-40B4-BE49-F238E27FC236}">
                <a16:creationId xmlns:a16="http://schemas.microsoft.com/office/drawing/2014/main" id="{126DB0D0-4EE9-4271-98E5-410A82020756}"/>
              </a:ext>
            </a:extLst>
          </p:cNvPr>
          <p:cNvSpPr/>
          <p:nvPr/>
        </p:nvSpPr>
        <p:spPr>
          <a:xfrm>
            <a:off x="375781" y="2766686"/>
            <a:ext cx="10997852" cy="1003648"/>
          </a:xfrm>
          <a:prstGeom prst="bevel">
            <a:avLst/>
          </a:prstGeom>
        </p:spPr>
        <p:style>
          <a:lnRef idx="3">
            <a:schemeClr val="lt1"/>
          </a:lnRef>
          <a:fillRef idx="1">
            <a:schemeClr val="accent2"/>
          </a:fillRef>
          <a:effectRef idx="1">
            <a:schemeClr val="accent2"/>
          </a:effectRef>
          <a:fontRef idx="minor">
            <a:schemeClr val="lt1"/>
          </a:fontRef>
        </p:style>
        <p:txBody>
          <a:bodyPr rtlCol="0" anchor="ctr"/>
          <a:lstStyle/>
          <a:p>
            <a:pPr marL="457200" indent="-457200" algn="r" rtl="1">
              <a:buFont typeface="Wingdings" panose="05000000000000000000" pitchFamily="2" charset="2"/>
              <a:buChar char="ü"/>
            </a:pPr>
            <a:r>
              <a:rPr lang="ar-MA" sz="2800" b="1" dirty="0"/>
              <a:t>1/  تضحية الأنصار بالغالي و النفيس في سبيل خدمة رسول الله صلى الله عليه و سلم </a:t>
            </a:r>
            <a:endParaRPr lang="en-US" sz="2800" b="1" dirty="0"/>
          </a:p>
        </p:txBody>
      </p:sp>
      <p:sp>
        <p:nvSpPr>
          <p:cNvPr id="5" name="Rectangle : en biseau 4">
            <a:extLst>
              <a:ext uri="{FF2B5EF4-FFF2-40B4-BE49-F238E27FC236}">
                <a16:creationId xmlns:a16="http://schemas.microsoft.com/office/drawing/2014/main" id="{74EF5560-C721-40C5-86CD-5AC0F7D77D92}"/>
              </a:ext>
            </a:extLst>
          </p:cNvPr>
          <p:cNvSpPr/>
          <p:nvPr/>
        </p:nvSpPr>
        <p:spPr>
          <a:xfrm>
            <a:off x="478077" y="4215007"/>
            <a:ext cx="10895556" cy="1003647"/>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marL="457200" indent="-457200" algn="r" rtl="1">
              <a:buFont typeface="Wingdings" panose="05000000000000000000" pitchFamily="2" charset="2"/>
              <a:buChar char="ü"/>
            </a:pPr>
            <a:r>
              <a:rPr lang="ar-MA" sz="2800" b="1" dirty="0"/>
              <a:t>2/  الصحابيات شقائق الصحابة في نصرة الرسول صلى الله عليه و سلم</a:t>
            </a:r>
            <a:endParaRPr lang="en-US" sz="2800" b="1" dirty="0"/>
          </a:p>
        </p:txBody>
      </p:sp>
      <p:pic>
        <p:nvPicPr>
          <p:cNvPr id="6" name="Audio 5">
            <a:hlinkClick r:id="" action="ppaction://media"/>
            <a:extLst>
              <a:ext uri="{FF2B5EF4-FFF2-40B4-BE49-F238E27FC236}">
                <a16:creationId xmlns:a16="http://schemas.microsoft.com/office/drawing/2014/main" id="{4E380156-817A-48DF-A690-F64FCA7F26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61352867"/>
      </p:ext>
    </p:extLst>
  </p:cSld>
  <p:clrMapOvr>
    <a:masterClrMapping/>
  </p:clrMapOvr>
  <mc:AlternateContent xmlns:mc="http://schemas.openxmlformats.org/markup-compatibility/2006" xmlns:p14="http://schemas.microsoft.com/office/powerpoint/2010/main">
    <mc:Choice Requires="p14">
      <p:transition spd="slow" p14:dur="2000" advTm="14157"/>
    </mc:Choice>
    <mc:Fallback xmlns="">
      <p:transition spd="slow" advTm="1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8342334" y="125260"/>
            <a:ext cx="3689459" cy="679876"/>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124381"/>
            <a:ext cx="8689976" cy="823586"/>
          </a:xfrm>
        </p:spPr>
        <p:txBody>
          <a:bodyPr>
            <a:normAutofit/>
          </a:bodyPr>
          <a:lstStyle/>
          <a:p>
            <a:r>
              <a:rPr lang="ar-SA" sz="4000" dirty="0">
                <a:solidFill>
                  <a:srgbClr val="FF0000"/>
                </a:solidFill>
              </a:rPr>
              <a:t>ال</a:t>
            </a:r>
            <a:r>
              <a:rPr lang="ar-MA" sz="4000" dirty="0">
                <a:solidFill>
                  <a:srgbClr val="FF0000"/>
                </a:solidFill>
              </a:rPr>
              <a:t>إ</a:t>
            </a:r>
            <a:r>
              <a:rPr lang="ar-SA" sz="4000" dirty="0">
                <a:solidFill>
                  <a:srgbClr val="FF0000"/>
                </a:solidFill>
              </a:rPr>
              <a:t>عداد القبلي </a:t>
            </a:r>
            <a:endParaRPr lang="en-US" sz="4000" dirty="0">
              <a:solidFill>
                <a:srgbClr val="FF0000"/>
              </a:solidFill>
            </a:endParaRPr>
          </a:p>
        </p:txBody>
      </p:sp>
      <p:sp>
        <p:nvSpPr>
          <p:cNvPr id="4" name="ZoneTexte 3">
            <a:extLst>
              <a:ext uri="{FF2B5EF4-FFF2-40B4-BE49-F238E27FC236}">
                <a16:creationId xmlns:a16="http://schemas.microsoft.com/office/drawing/2014/main" id="{897AF99D-D505-43C9-8BDE-778A60929C95}"/>
              </a:ext>
            </a:extLst>
          </p:cNvPr>
          <p:cNvSpPr txBox="1"/>
          <p:nvPr/>
        </p:nvSpPr>
        <p:spPr>
          <a:xfrm>
            <a:off x="903962" y="2267212"/>
            <a:ext cx="10384076" cy="3785652"/>
          </a:xfrm>
          <a:prstGeom prst="rect">
            <a:avLst/>
          </a:prstGeom>
          <a:noFill/>
        </p:spPr>
        <p:txBody>
          <a:bodyPr wrap="square" rtlCol="0">
            <a:spAutoFit/>
          </a:bodyPr>
          <a:lstStyle/>
          <a:p>
            <a:pPr algn="r" rtl="1"/>
            <a:r>
              <a:rPr lang="ar-MA" sz="4800" b="1" dirty="0">
                <a:solidFill>
                  <a:srgbClr val="C00000"/>
                </a:solidFill>
                <a:latin typeface="Aldhabi" panose="01000000000000000000" pitchFamily="2" charset="-78"/>
                <a:cs typeface="Aldhabi" panose="01000000000000000000" pitchFamily="2" charset="-78"/>
              </a:rPr>
              <a:t>1* أنقل نص(ومالكم.....) و نص ( مثل الذين....) و حديث أبي هريرة  ص108.</a:t>
            </a:r>
            <a:endParaRPr lang="en-US" sz="4800" dirty="0">
              <a:solidFill>
                <a:srgbClr val="C00000"/>
              </a:solidFill>
              <a:latin typeface="Aldhabi" panose="01000000000000000000" pitchFamily="2" charset="-78"/>
              <a:cs typeface="Aldhabi" panose="01000000000000000000" pitchFamily="2" charset="-78"/>
            </a:endParaRPr>
          </a:p>
          <a:p>
            <a:pPr algn="r" rtl="1"/>
            <a:r>
              <a:rPr lang="ar-MA" sz="4800" b="1" dirty="0">
                <a:solidFill>
                  <a:srgbClr val="C00000"/>
                </a:solidFill>
                <a:latin typeface="Aldhabi" panose="01000000000000000000" pitchFamily="2" charset="-78"/>
                <a:cs typeface="Aldhabi" panose="01000000000000000000" pitchFamily="2" charset="-78"/>
              </a:rPr>
              <a:t>2* استخرج المضامين.</a:t>
            </a:r>
            <a:endParaRPr lang="en-US" sz="4800" dirty="0">
              <a:solidFill>
                <a:srgbClr val="C00000"/>
              </a:solidFill>
              <a:latin typeface="Aldhabi" panose="01000000000000000000" pitchFamily="2" charset="-78"/>
              <a:cs typeface="Aldhabi" panose="01000000000000000000" pitchFamily="2" charset="-78"/>
            </a:endParaRPr>
          </a:p>
          <a:p>
            <a:pPr algn="r" rtl="1"/>
            <a:r>
              <a:rPr lang="ar-MA" sz="4800" b="1" dirty="0">
                <a:solidFill>
                  <a:srgbClr val="C00000"/>
                </a:solidFill>
                <a:latin typeface="Aldhabi" panose="01000000000000000000" pitchFamily="2" charset="-78"/>
                <a:cs typeface="Aldhabi" panose="01000000000000000000" pitchFamily="2" charset="-78"/>
              </a:rPr>
              <a:t>3* سم بعض صور الانفاق في سبيل الله تعالى.</a:t>
            </a:r>
            <a:endParaRPr lang="en-US" sz="4800" dirty="0">
              <a:solidFill>
                <a:srgbClr val="C00000"/>
              </a:solidFill>
              <a:latin typeface="Aldhabi" panose="01000000000000000000" pitchFamily="2" charset="-78"/>
              <a:cs typeface="Aldhabi" panose="01000000000000000000" pitchFamily="2" charset="-78"/>
            </a:endParaRPr>
          </a:p>
          <a:p>
            <a:pPr algn="r" rtl="1"/>
            <a:r>
              <a:rPr lang="ar-MA" sz="4800" b="1" dirty="0">
                <a:solidFill>
                  <a:srgbClr val="C00000"/>
                </a:solidFill>
                <a:latin typeface="Aldhabi" panose="01000000000000000000" pitchFamily="2" charset="-78"/>
                <a:cs typeface="Aldhabi" panose="01000000000000000000" pitchFamily="2" charset="-78"/>
              </a:rPr>
              <a:t>4* أذكر مقصدين من مقاصد الانفاق في سبيل الله تعالى.</a:t>
            </a:r>
            <a:endParaRPr lang="en-US" sz="4800" dirty="0">
              <a:solidFill>
                <a:srgbClr val="C00000"/>
              </a:solidFill>
              <a:latin typeface="Aldhabi" panose="01000000000000000000" pitchFamily="2" charset="-78"/>
              <a:cs typeface="Aldhabi" panose="01000000000000000000" pitchFamily="2" charset="-78"/>
            </a:endParaRPr>
          </a:p>
          <a:p>
            <a:pPr algn="r" rtl="1"/>
            <a:r>
              <a:rPr lang="ar-MA" sz="4800" b="1" dirty="0">
                <a:solidFill>
                  <a:srgbClr val="C00000"/>
                </a:solidFill>
                <a:latin typeface="Aldhabi" panose="01000000000000000000" pitchFamily="2" charset="-78"/>
                <a:cs typeface="Aldhabi" panose="01000000000000000000" pitchFamily="2" charset="-78"/>
              </a:rPr>
              <a:t>5* بين فضل الانفاق في سبيل الله تعالى</a:t>
            </a:r>
            <a:endParaRPr lang="en-US" sz="4800" dirty="0">
              <a:solidFill>
                <a:srgbClr val="C00000"/>
              </a:solidFill>
              <a:latin typeface="Aldhabi" panose="01000000000000000000" pitchFamily="2" charset="-78"/>
              <a:cs typeface="Aldhabi" panose="01000000000000000000" pitchFamily="2" charset="-78"/>
            </a:endParaRPr>
          </a:p>
        </p:txBody>
      </p:sp>
      <p:pic>
        <p:nvPicPr>
          <p:cNvPr id="5" name="Audio 4">
            <a:hlinkClick r:id="" action="ppaction://media"/>
            <a:extLst>
              <a:ext uri="{FF2B5EF4-FFF2-40B4-BE49-F238E27FC236}">
                <a16:creationId xmlns:a16="http://schemas.microsoft.com/office/drawing/2014/main" id="{F0FA4A90-4137-42B8-851D-0F1E2F5029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4174719"/>
      </p:ext>
    </p:extLst>
  </p:cSld>
  <p:clrMapOvr>
    <a:masterClrMapping/>
  </p:clrMapOvr>
  <mc:AlternateContent xmlns:mc="http://schemas.openxmlformats.org/markup-compatibility/2006" xmlns:p14="http://schemas.microsoft.com/office/powerpoint/2010/main">
    <mc:Choice Requires="p14">
      <p:transition spd="slow" p14:dur="2000" advTm="58554"/>
    </mc:Choice>
    <mc:Fallback xmlns="">
      <p:transition spd="slow" advTm="5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866345" y="137787"/>
            <a:ext cx="4165448" cy="620880"/>
          </a:xfrm>
        </p:spPr>
        <p:txBody>
          <a:bodyPr>
            <a:noAutofit/>
          </a:bodyPr>
          <a:lstStyle/>
          <a:p>
            <a:r>
              <a:rPr lang="ar-SA" sz="1800" b="1" dirty="0"/>
              <a:t>درس: إيواء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262497" y="1493846"/>
            <a:ext cx="8689976" cy="620881"/>
          </a:xfrm>
        </p:spPr>
        <p:txBody>
          <a:bodyPr>
            <a:normAutofit fontScale="85000" lnSpcReduction="20000"/>
          </a:bodyPr>
          <a:lstStyle/>
          <a:p>
            <a:r>
              <a:rPr lang="ar-SA" sz="4000" dirty="0">
                <a:solidFill>
                  <a:srgbClr val="FF0000"/>
                </a:solidFill>
              </a:rPr>
              <a:t>تقويم تشخيصي</a:t>
            </a:r>
            <a:endParaRPr lang="en-US" sz="4000" dirty="0">
              <a:solidFill>
                <a:srgbClr val="FF0000"/>
              </a:solidFill>
            </a:endParaRPr>
          </a:p>
        </p:txBody>
      </p:sp>
      <p:sp>
        <p:nvSpPr>
          <p:cNvPr id="6" name="ZoneTexte 5">
            <a:extLst>
              <a:ext uri="{FF2B5EF4-FFF2-40B4-BE49-F238E27FC236}">
                <a16:creationId xmlns:a16="http://schemas.microsoft.com/office/drawing/2014/main" id="{88F867FF-11C3-449C-8EDB-502B62E7B241}"/>
              </a:ext>
            </a:extLst>
          </p:cNvPr>
          <p:cNvSpPr txBox="1"/>
          <p:nvPr/>
        </p:nvSpPr>
        <p:spPr>
          <a:xfrm>
            <a:off x="4734837" y="2261372"/>
            <a:ext cx="7158623" cy="553934"/>
          </a:xfrm>
          <a:prstGeom prst="rect">
            <a:avLst/>
          </a:prstGeom>
          <a:solidFill>
            <a:schemeClr val="accent1"/>
          </a:solidFill>
        </p:spPr>
        <p:txBody>
          <a:bodyPr wrap="square" rtlCol="0">
            <a:spAutoFit/>
          </a:bodyPr>
          <a:lstStyle/>
          <a:p>
            <a:pPr algn="r" rtl="1">
              <a:lnSpc>
                <a:spcPct val="115000"/>
              </a:lnSpc>
              <a:spcAft>
                <a:spcPts val="0"/>
              </a:spcAft>
            </a:pPr>
            <a:r>
              <a:rPr lang="ar-MA" sz="2800" b="1" dirty="0">
                <a:solidFill>
                  <a:schemeClr val="bg1"/>
                </a:solidFill>
              </a:rPr>
              <a:t>1/ما علاقة بعثة الرسول صلى الله عليه و سلم بالتزكية؟</a:t>
            </a:r>
            <a:endParaRPr lang="en-US" sz="2400" b="1" dirty="0">
              <a:solidFill>
                <a:schemeClr val="bg1"/>
              </a:solidFill>
            </a:endParaRPr>
          </a:p>
        </p:txBody>
      </p:sp>
      <p:sp>
        <p:nvSpPr>
          <p:cNvPr id="7" name="ZoneTexte 6">
            <a:extLst>
              <a:ext uri="{FF2B5EF4-FFF2-40B4-BE49-F238E27FC236}">
                <a16:creationId xmlns:a16="http://schemas.microsoft.com/office/drawing/2014/main" id="{BD33C5B6-3DEC-4F2C-912C-37F114F4F762}"/>
              </a:ext>
            </a:extLst>
          </p:cNvPr>
          <p:cNvSpPr txBox="1"/>
          <p:nvPr/>
        </p:nvSpPr>
        <p:spPr>
          <a:xfrm>
            <a:off x="5145064" y="4561723"/>
            <a:ext cx="6338167" cy="523220"/>
          </a:xfrm>
          <a:prstGeom prst="rect">
            <a:avLst/>
          </a:prstGeom>
          <a:solidFill>
            <a:schemeClr val="accent1"/>
          </a:solidFill>
        </p:spPr>
        <p:txBody>
          <a:bodyPr wrap="square" rtlCol="0">
            <a:spAutoFit/>
          </a:bodyPr>
          <a:lstStyle/>
          <a:p>
            <a:pPr algn="r" rtl="1"/>
            <a:r>
              <a:rPr lang="ar-MA" sz="2800" b="1" dirty="0">
                <a:solidFill>
                  <a:schemeClr val="bg1"/>
                </a:solidFill>
              </a:rPr>
              <a:t>3/ اقترح برنامجا عمليا لتقوية علاقتك بالقرآن الكريم.</a:t>
            </a:r>
            <a:endParaRPr lang="en-US" sz="2800" b="1" dirty="0">
              <a:solidFill>
                <a:schemeClr val="bg1"/>
              </a:solidFill>
            </a:endParaRPr>
          </a:p>
        </p:txBody>
      </p:sp>
      <p:sp>
        <p:nvSpPr>
          <p:cNvPr id="8" name="ZoneTexte 7">
            <a:extLst>
              <a:ext uri="{FF2B5EF4-FFF2-40B4-BE49-F238E27FC236}">
                <a16:creationId xmlns:a16="http://schemas.microsoft.com/office/drawing/2014/main" id="{FC8C3D74-7A4D-49B8-96BD-E5D2223E439C}"/>
              </a:ext>
            </a:extLst>
          </p:cNvPr>
          <p:cNvSpPr txBox="1"/>
          <p:nvPr/>
        </p:nvSpPr>
        <p:spPr>
          <a:xfrm>
            <a:off x="3221775" y="3522378"/>
            <a:ext cx="4398724" cy="523220"/>
          </a:xfrm>
          <a:prstGeom prst="rect">
            <a:avLst/>
          </a:prstGeom>
          <a:solidFill>
            <a:schemeClr val="accent1"/>
          </a:solidFill>
        </p:spPr>
        <p:txBody>
          <a:bodyPr wrap="square" rtlCol="0">
            <a:spAutoFit/>
          </a:bodyPr>
          <a:lstStyle/>
          <a:p>
            <a:pPr algn="r" rtl="1"/>
            <a:r>
              <a:rPr lang="ar-MA" sz="2800" b="1" dirty="0">
                <a:solidFill>
                  <a:schemeClr val="bg1"/>
                </a:solidFill>
              </a:rPr>
              <a:t>2/ متى يثمر القرآن في الإنسان؟</a:t>
            </a:r>
            <a:endParaRPr lang="en-US" sz="2800" b="1"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5FC79718-FCF9-4FA7-B55A-A9CCCA4A292B}"/>
              </a:ext>
            </a:extLst>
          </p:cNvPr>
          <p:cNvSpPr txBox="1"/>
          <p:nvPr/>
        </p:nvSpPr>
        <p:spPr>
          <a:xfrm>
            <a:off x="1126812" y="5564243"/>
            <a:ext cx="6338167" cy="523220"/>
          </a:xfrm>
          <a:prstGeom prst="rect">
            <a:avLst/>
          </a:prstGeom>
          <a:solidFill>
            <a:schemeClr val="accent1"/>
          </a:solidFill>
        </p:spPr>
        <p:txBody>
          <a:bodyPr wrap="square" rtlCol="0">
            <a:spAutoFit/>
          </a:bodyPr>
          <a:lstStyle/>
          <a:p>
            <a:pPr algn="r" rtl="1"/>
            <a:r>
              <a:rPr lang="ar-MA" sz="2800" b="1" dirty="0">
                <a:solidFill>
                  <a:schemeClr val="bg1"/>
                </a:solidFill>
              </a:rPr>
              <a:t>4/ اذكر بعض القيم الواردة في الدرس الماضي؟</a:t>
            </a:r>
            <a:endParaRPr lang="en-US" sz="2800" b="1"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14B4A16-B8DB-437A-898B-CAF6C9C05D1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6130868"/>
      </p:ext>
    </p:extLst>
  </p:cSld>
  <p:clrMapOvr>
    <a:masterClrMapping/>
  </p:clrMapOvr>
  <mc:AlternateContent xmlns:mc="http://schemas.openxmlformats.org/markup-compatibility/2006" xmlns:p14="http://schemas.microsoft.com/office/powerpoint/2010/main">
    <mc:Choice Requires="p14">
      <p:transition spd="slow" p14:dur="2000" advTm="126767"/>
    </mc:Choice>
    <mc:Fallback xmlns="">
      <p:transition spd="slow" advTm="12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910729" y="137786"/>
            <a:ext cx="4121064" cy="605589"/>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3920647" y="551145"/>
            <a:ext cx="4121064" cy="605589"/>
          </a:xfrm>
        </p:spPr>
        <p:txBody>
          <a:bodyPr>
            <a:normAutofit lnSpcReduction="10000"/>
          </a:bodyPr>
          <a:lstStyle/>
          <a:p>
            <a:r>
              <a:rPr lang="ar-SA" sz="3200" dirty="0">
                <a:solidFill>
                  <a:srgbClr val="FF0000"/>
                </a:solidFill>
              </a:rPr>
              <a:t>القضية المشكلة</a:t>
            </a:r>
            <a:endParaRPr lang="en-US" sz="3200" dirty="0">
              <a:solidFill>
                <a:srgbClr val="FF0000"/>
              </a:solidFill>
            </a:endParaRPr>
          </a:p>
        </p:txBody>
      </p:sp>
      <p:sp>
        <p:nvSpPr>
          <p:cNvPr id="4" name="Rectangle : avec coins arrondis en diagonale 3">
            <a:extLst>
              <a:ext uri="{FF2B5EF4-FFF2-40B4-BE49-F238E27FC236}">
                <a16:creationId xmlns:a16="http://schemas.microsoft.com/office/drawing/2014/main" id="{CEC4C76E-DC41-40B7-817B-1DA6F30C6881}"/>
              </a:ext>
            </a:extLst>
          </p:cNvPr>
          <p:cNvSpPr/>
          <p:nvPr/>
        </p:nvSpPr>
        <p:spPr>
          <a:xfrm>
            <a:off x="150311" y="1570091"/>
            <a:ext cx="11881481" cy="528790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MA" sz="2400" b="1" dirty="0">
                <a:cs typeface="+mj-cs"/>
              </a:rPr>
              <a:t>قَالَ ابْنُ إسْحَاقَ: قَالَ: أَبُو أَيُّوبَ، قَالَ: لَمَّا نَزَلَ عَلَيَّ رَسُولُ اللَّهِ صَلَّى اللهُ عَلَيْهِ وَسَلَّمَ فِي بَيْتِي، نَزَلَ فِي السُّفْلِ، وَأَنَا وَأُمُّ أَيُّوبَ فِي الْعُلْوِ، فَقُلْتُ لَهُ: يَا نَبِيَّ اللَّهِ، بِأَبِي أَنْتَ وَأُمِّي، إنِّي لَأَكْرَهُ وَأُعْظِمُ أَنْ أَكُونَ فَوْقَكَ، وَتَكُونَ تَحْتِي، فَاظْهَرْ أَنْتَ فَكُنْ فِي الْعُلْوِ، وَنَنْزِلَ نَحْنُ فَنَكُونَ فِي السُّفْلِ، فَقَالَ: يَا أَبَا أَيُّوبَ، إنَّ أَرْفَقَ بِنَا وَبِمَنْ يَغْشَانَا، أَنْ نَكُونَ فِي سُفْلِ الْبَيْتِ. قَالَ: فَكَانَ رَسُولُ اللَّهِ صَلَّى اللهُ عَلَيْهِ وَسَلَّمَ فِي سُفْلِهِ، وَكُنَّا فَوْقَهُ فِي الْمَسْكَنِ، فَلَقَدْ انْكَسَرَ حُبٌّ  لَنَا فِيهِ مَاءٌ فَقُمْتُ أَنَا وَأُمُّ أَيُّوبَ بِقَطِيفَةٍ لَنَا، مَا لَنَا لِحَافٌ غَيْرَهَا، نُنَشِّفُ بِهَا الْمَاءَ، تَخَوُّفًا أَنْ يَقْطُرَ عَلَى رَسُولِ اللَّهِ صَلَّى اللهُ عَلَيْهِ وَسَلَّمَ مِنْهُ شَيْءٌ فَيُؤْذِيَهُ.</a:t>
            </a:r>
            <a:endParaRPr lang="en-US" sz="2400" dirty="0">
              <a:cs typeface="+mj-cs"/>
            </a:endParaRPr>
          </a:p>
          <a:p>
            <a:pPr algn="just" rtl="1"/>
            <a:r>
              <a:rPr lang="ar-MA" sz="2400" b="1" dirty="0">
                <a:cs typeface="+mj-cs"/>
              </a:rPr>
              <a:t>قَالَ: وَكُنَّا نَصْنَعُ لَهُ الْعَشَاءَ، ثُمَّ نَبْعَثُ بِهِ إلَيْهِ، فَإِذَا رَدَّ عَلَيْنَا فَضْلَهُ </a:t>
            </a:r>
            <a:r>
              <a:rPr lang="ar-MA" sz="2400" b="1" dirty="0" err="1">
                <a:cs typeface="+mj-cs"/>
              </a:rPr>
              <a:t>تَيَمَّمْتُ</a:t>
            </a:r>
            <a:r>
              <a:rPr lang="ar-MA" sz="2400" b="1" dirty="0">
                <a:cs typeface="+mj-cs"/>
              </a:rPr>
              <a:t> أَنَا وَأُمُّ أَيُّوبَ مَوْضِعَ يَدِهِ، فَأَكَلْنَا مِنْهُ نَبْتَغِي بِذَلِكَ الْبَرَكَةَ، حَتَّى بَعَثْنَا إلَيْهِ لَيْلَةً </a:t>
            </a:r>
            <a:r>
              <a:rPr lang="ar-MA" sz="2400" b="1" dirty="0" err="1">
                <a:cs typeface="+mj-cs"/>
              </a:rPr>
              <a:t>بِعَشَائِهِ</a:t>
            </a:r>
            <a:r>
              <a:rPr lang="ar-MA" sz="2400" b="1" dirty="0">
                <a:cs typeface="+mj-cs"/>
              </a:rPr>
              <a:t> وَقَدْ جَعَلْنَا لَهُ بَصَلًا أَوْ ثُومًا، فَرَدَّهُ رَسُولُ اللَّهِ صَلَّى اللهُ عَلَيْهِ وَسَلَّمَ، وَلَمْ أَرَ لِيَدِهِ فِيهِ أَثَرًا. قَالَ: فَجِئْتُهُ فَزِعًا، فَقُلْتُ: يَا رَسُولَ اللَّهِ، بِأَبِي أَنْتَ وَأُمِّي، رَدَدْتَ عَشَاءَكَ، وَلَمْ أَرَ فِيهِ مَوْضِعَ يَدِكَ، وَكُنْتَ إذَا رَدَدْتَهُ عَلَيْنَا، </a:t>
            </a:r>
            <a:r>
              <a:rPr lang="ar-MA" sz="2400" b="1" dirty="0" err="1">
                <a:cs typeface="+mj-cs"/>
              </a:rPr>
              <a:t>تَيَمَّمْتُ</a:t>
            </a:r>
            <a:r>
              <a:rPr lang="ar-MA" sz="2400" b="1" dirty="0">
                <a:cs typeface="+mj-cs"/>
              </a:rPr>
              <a:t> أَنَا وَأُمُّ أَيُّوبَ مَوْضِعَ يَدِكَ، نَبْتَغِي بِذَلِكَ الْبَرَكَةَ، قَالَ: إنِّي وَجَدْتُ فِيهِ رِيحَ هَذِهِ الشَّجَرَةِ، وَأَنَا رَجُلٌ أُنَاجِي، فَأَمَّا أَنْتُمْ </a:t>
            </a:r>
            <a:r>
              <a:rPr lang="ar-MA" sz="2400" b="1" dirty="0" err="1">
                <a:cs typeface="+mj-cs"/>
              </a:rPr>
              <a:t>فَكُلُوهُ</a:t>
            </a:r>
            <a:r>
              <a:rPr lang="ar-MA" sz="2400" b="1" dirty="0">
                <a:cs typeface="+mj-cs"/>
              </a:rPr>
              <a:t>. قَالَ: فَأَكَلْنَاهُ، وَلَمْ نَصْنَعْ لَهُ تِلْكَ الشَّجَرَةَ  بَعْدُ. </a:t>
            </a:r>
          </a:p>
          <a:p>
            <a:pPr rtl="1"/>
            <a:r>
              <a:rPr lang="ar-MA" sz="2400" b="1" dirty="0">
                <a:cs typeface="+mj-cs"/>
              </a:rPr>
              <a:t>سيرة ابن هشام ت السقا (1/ 499</a:t>
            </a:r>
            <a:endParaRPr lang="en-US" sz="2400" dirty="0">
              <a:cs typeface="+mj-cs"/>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Encre 4">
                <a:extLst>
                  <a:ext uri="{FF2B5EF4-FFF2-40B4-BE49-F238E27FC236}">
                    <a16:creationId xmlns:a16="http://schemas.microsoft.com/office/drawing/2014/main" id="{663F2F61-0A9E-42A1-A7A5-CFA50C1C64C7}"/>
                  </a:ext>
                </a:extLst>
              </p14:cNvPr>
              <p14:cNvContentPartPr/>
              <p14:nvPr>
                <p:extLst>
                  <p:ext uri="{42D2F446-02D8-4167-A562-619A0277C38B}">
                    <p15:isNarration xmlns:p15="http://schemas.microsoft.com/office/powerpoint/2012/main" val="1"/>
                  </p:ext>
                </p:extLst>
              </p14:nvPr>
            </p14:nvContentPartPr>
            <p14:xfrm>
              <a:off x="2816639" y="3072599"/>
              <a:ext cx="2" cy="2"/>
            </p14:xfrm>
          </p:contentPart>
        </mc:Choice>
        <mc:Fallback xmlns="">
          <p:pic>
            <p:nvPicPr>
              <p:cNvPr id="5" name="Encre 4">
                <a:extLst>
                  <a:ext uri="{FF2B5EF4-FFF2-40B4-BE49-F238E27FC236}">
                    <a16:creationId xmlns:a16="http://schemas.microsoft.com/office/drawing/2014/main" id="{663F2F61-0A9E-42A1-A7A5-CFA50C1C64C7}"/>
                  </a:ext>
                </a:extLst>
              </p:cNvPr>
              <p:cNvPicPr>
                <a:picLocks noGrp="1" noRot="1" noChangeAspect="1" noMove="1" noResize="1" noEditPoints="1" noAdjustHandles="1" noChangeArrowheads="1" noChangeShapeType="1"/>
              </p:cNvPicPr>
              <p:nvPr/>
            </p:nvPicPr>
            <p:blipFill>
              <a:blip r:embed="rId6"/>
              <a:stretch>
                <a:fillRect/>
              </a:stretch>
            </p:blipFill>
            <p:spPr>
              <a:xfrm>
                <a:off x="2816639" y="3072599"/>
                <a:ext cx="2" cy="2"/>
              </a:xfrm>
              <a:prstGeom prst="rect">
                <a:avLst/>
              </a:prstGeom>
            </p:spPr>
          </p:pic>
        </mc:Fallback>
      </mc:AlternateContent>
      <p:pic>
        <p:nvPicPr>
          <p:cNvPr id="6" name="Audio 5">
            <a:hlinkClick r:id="" action="ppaction://media"/>
            <a:extLst>
              <a:ext uri="{FF2B5EF4-FFF2-40B4-BE49-F238E27FC236}">
                <a16:creationId xmlns:a16="http://schemas.microsoft.com/office/drawing/2014/main" id="{24063014-9DB2-4C70-A2D6-417FE9F8240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91807837"/>
      </p:ext>
    </p:extLst>
  </p:cSld>
  <p:clrMapOvr>
    <a:masterClrMapping/>
  </p:clrMapOvr>
  <mc:AlternateContent xmlns:mc="http://schemas.openxmlformats.org/markup-compatibility/2006" xmlns:p14="http://schemas.microsoft.com/office/powerpoint/2010/main">
    <mc:Choice Requires="p14">
      <p:transition spd="slow" p14:dur="2000" advTm="317107"/>
    </mc:Choice>
    <mc:Fallback xmlns="">
      <p:transition spd="slow" advTm="31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8267178" y="137786"/>
            <a:ext cx="3764615" cy="588723"/>
          </a:xfrm>
        </p:spPr>
        <p:txBody>
          <a:bodyPr>
            <a:noAutofit/>
          </a:bodyPr>
          <a:lstStyle/>
          <a:p>
            <a:r>
              <a:rPr lang="ar-SA" sz="1600" b="1" dirty="0" err="1"/>
              <a:t>درس:إيواء</a:t>
            </a:r>
            <a:r>
              <a:rPr lang="ar-SA" sz="1600" b="1" dirty="0"/>
              <a:t> الرسول صلى الله عليه و سلم: أبو أيوب الأنصاري ـ أم سليم  </a:t>
            </a:r>
            <a:endParaRPr lang="en-US" sz="16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371600"/>
            <a:ext cx="8689976" cy="920663"/>
          </a:xfrm>
        </p:spPr>
        <p:txBody>
          <a:bodyPr>
            <a:normAutofit/>
          </a:bodyPr>
          <a:lstStyle/>
          <a:p>
            <a:r>
              <a:rPr lang="ar-SA" sz="4000" dirty="0">
                <a:solidFill>
                  <a:srgbClr val="FF0000"/>
                </a:solidFill>
              </a:rPr>
              <a:t>القضية المشكلة </a:t>
            </a:r>
            <a:endParaRPr lang="en-US" sz="4000" dirty="0">
              <a:solidFill>
                <a:srgbClr val="FF0000"/>
              </a:solidFill>
            </a:endParaRPr>
          </a:p>
        </p:txBody>
      </p:sp>
      <p:sp>
        <p:nvSpPr>
          <p:cNvPr id="4" name="Ruban : courbé et incliné vers le haut 3">
            <a:extLst>
              <a:ext uri="{FF2B5EF4-FFF2-40B4-BE49-F238E27FC236}">
                <a16:creationId xmlns:a16="http://schemas.microsoft.com/office/drawing/2014/main" id="{B33B3AE5-DCAC-4C95-9A01-7B8F20BEA0D9}"/>
              </a:ext>
            </a:extLst>
          </p:cNvPr>
          <p:cNvSpPr/>
          <p:nvPr/>
        </p:nvSpPr>
        <p:spPr>
          <a:xfrm>
            <a:off x="369517" y="2442575"/>
            <a:ext cx="11085534" cy="2555310"/>
          </a:xfrm>
          <a:prstGeom prst="ellipseRibbon2">
            <a:avLst>
              <a:gd name="adj1" fmla="val 29412"/>
              <a:gd name="adj2" fmla="val 73277"/>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5400" dirty="0">
                <a:latin typeface="Aldhabi" panose="01000000000000000000" pitchFamily="2" charset="-78"/>
                <a:cs typeface="Aldhabi" panose="01000000000000000000" pitchFamily="2" charset="-78"/>
              </a:rPr>
              <a:t>استشكال أبي أيوب الانصاري السكن فوق غرفة رسول الله صلى الله عليه و سلم </a:t>
            </a:r>
            <a:endParaRPr lang="en-US" sz="5400" dirty="0">
              <a:latin typeface="Aldhabi" panose="01000000000000000000" pitchFamily="2" charset="-78"/>
              <a:cs typeface="Aldhabi" panose="01000000000000000000" pitchFamily="2" charset="-78"/>
            </a:endParaRPr>
          </a:p>
        </p:txBody>
      </p:sp>
      <p:pic>
        <p:nvPicPr>
          <p:cNvPr id="5" name="Audio 4">
            <a:hlinkClick r:id="" action="ppaction://media"/>
            <a:extLst>
              <a:ext uri="{FF2B5EF4-FFF2-40B4-BE49-F238E27FC236}">
                <a16:creationId xmlns:a16="http://schemas.microsoft.com/office/drawing/2014/main" id="{6B55B08F-12D0-4E49-BE08-79A527A38F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85818897"/>
      </p:ext>
    </p:extLst>
  </p:cSld>
  <p:clrMapOvr>
    <a:masterClrMapping/>
  </p:clrMapOvr>
  <mc:AlternateContent xmlns:mc="http://schemas.openxmlformats.org/markup-compatibility/2006" xmlns:p14="http://schemas.microsoft.com/office/powerpoint/2010/main">
    <mc:Choice Requires="p14">
      <p:transition spd="slow" p14:dur="2000" advTm="21678"/>
    </mc:Choice>
    <mc:Fallback xmlns="">
      <p:transition spd="slow" advTm="2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828767" y="137787"/>
            <a:ext cx="4203026" cy="551145"/>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719198"/>
            <a:ext cx="8689976" cy="773481"/>
          </a:xfrm>
        </p:spPr>
        <p:txBody>
          <a:bodyPr>
            <a:normAutofit fontScale="92500" lnSpcReduction="10000"/>
          </a:bodyPr>
          <a:lstStyle/>
          <a:p>
            <a:r>
              <a:rPr lang="ar-SA" sz="4000" dirty="0">
                <a:solidFill>
                  <a:srgbClr val="FF0000"/>
                </a:solidFill>
              </a:rPr>
              <a:t>الفرضيات</a:t>
            </a:r>
            <a:r>
              <a:rPr lang="ar-SA" sz="4400" dirty="0">
                <a:solidFill>
                  <a:srgbClr val="FF0000"/>
                </a:solidFill>
              </a:rPr>
              <a:t> </a:t>
            </a:r>
            <a:endParaRPr lang="en-US" sz="4400" dirty="0">
              <a:solidFill>
                <a:srgbClr val="FF0000"/>
              </a:solidFill>
            </a:endParaRPr>
          </a:p>
        </p:txBody>
      </p:sp>
      <p:sp>
        <p:nvSpPr>
          <p:cNvPr id="4" name="Rectangle : en biseau 3">
            <a:extLst>
              <a:ext uri="{FF2B5EF4-FFF2-40B4-BE49-F238E27FC236}">
                <a16:creationId xmlns:a16="http://schemas.microsoft.com/office/drawing/2014/main" id="{91D49818-A146-4B20-A43A-714E6492730C}"/>
              </a:ext>
            </a:extLst>
          </p:cNvPr>
          <p:cNvSpPr/>
          <p:nvPr/>
        </p:nvSpPr>
        <p:spPr>
          <a:xfrm>
            <a:off x="375781" y="2766686"/>
            <a:ext cx="10569335" cy="100364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MA" sz="2800" b="1" dirty="0"/>
              <a:t>1/  تضحية الأنصار بالغالي و النفيس في سبيل خدمة رسول الله صلى الله عليه و سلم </a:t>
            </a:r>
            <a:endParaRPr lang="en-US" sz="2800" b="1" dirty="0"/>
          </a:p>
        </p:txBody>
      </p:sp>
      <p:sp>
        <p:nvSpPr>
          <p:cNvPr id="7" name="Rectangle : en biseau 6">
            <a:extLst>
              <a:ext uri="{FF2B5EF4-FFF2-40B4-BE49-F238E27FC236}">
                <a16:creationId xmlns:a16="http://schemas.microsoft.com/office/drawing/2014/main" id="{66B202AE-D320-4781-9ABA-668E40264D77}"/>
              </a:ext>
            </a:extLst>
          </p:cNvPr>
          <p:cNvSpPr/>
          <p:nvPr/>
        </p:nvSpPr>
        <p:spPr>
          <a:xfrm>
            <a:off x="478077" y="4215007"/>
            <a:ext cx="10569335" cy="1003647"/>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MA" sz="2800" b="1" dirty="0"/>
              <a:t>2/  الصحابيات شقائق الصحابة في نصرة الرسول صلى الله عليه و سلم</a:t>
            </a:r>
            <a:endParaRPr lang="en-US" sz="2800" b="1" dirty="0"/>
          </a:p>
        </p:txBody>
      </p:sp>
      <p:pic>
        <p:nvPicPr>
          <p:cNvPr id="5" name="Audio 4">
            <a:hlinkClick r:id="" action="ppaction://media"/>
            <a:extLst>
              <a:ext uri="{FF2B5EF4-FFF2-40B4-BE49-F238E27FC236}">
                <a16:creationId xmlns:a16="http://schemas.microsoft.com/office/drawing/2014/main" id="{2B7424E1-8091-4A21-AA50-9509018C46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48819840"/>
      </p:ext>
    </p:extLst>
  </p:cSld>
  <p:clrMapOvr>
    <a:masterClrMapping/>
  </p:clrMapOvr>
  <mc:AlternateContent xmlns:mc="http://schemas.openxmlformats.org/markup-compatibility/2006" xmlns:p14="http://schemas.microsoft.com/office/powerpoint/2010/main">
    <mc:Choice Requires="p14">
      <p:transition spd="slow" p14:dur="2000" advTm="26293"/>
    </mc:Choice>
    <mc:Fallback xmlns="">
      <p:transition spd="slow" advTm="2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1B65C-D1B1-47C7-A57B-1BFB1A9B9DE8}"/>
              </a:ext>
            </a:extLst>
          </p:cNvPr>
          <p:cNvSpPr>
            <a:spLocks noGrp="1"/>
          </p:cNvSpPr>
          <p:nvPr>
            <p:ph type="title"/>
          </p:nvPr>
        </p:nvSpPr>
        <p:spPr>
          <a:xfrm>
            <a:off x="4183693" y="580940"/>
            <a:ext cx="2522533" cy="709242"/>
          </a:xfrm>
        </p:spPr>
        <p:txBody>
          <a:bodyPr/>
          <a:lstStyle/>
          <a:p>
            <a:r>
              <a:rPr lang="ar-MA" dirty="0">
                <a:solidFill>
                  <a:srgbClr val="FF0000"/>
                </a:solidFill>
              </a:rPr>
              <a:t>النصوص </a:t>
            </a:r>
            <a:endParaRPr lang="en-US" dirty="0">
              <a:solidFill>
                <a:srgbClr val="FF0000"/>
              </a:solidFill>
            </a:endParaRPr>
          </a:p>
        </p:txBody>
      </p:sp>
      <p:sp>
        <p:nvSpPr>
          <p:cNvPr id="4" name="Titre 1">
            <a:extLst>
              <a:ext uri="{FF2B5EF4-FFF2-40B4-BE49-F238E27FC236}">
                <a16:creationId xmlns:a16="http://schemas.microsoft.com/office/drawing/2014/main" id="{73E23642-9057-4F88-AE36-3D97B3FCD46C}"/>
              </a:ext>
            </a:extLst>
          </p:cNvPr>
          <p:cNvSpPr txBox="1">
            <a:spLocks/>
          </p:cNvSpPr>
          <p:nvPr/>
        </p:nvSpPr>
        <p:spPr>
          <a:xfrm>
            <a:off x="8267178" y="137786"/>
            <a:ext cx="3764615" cy="5887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ar-SA" sz="1600" b="1" dirty="0" err="1"/>
              <a:t>درس:إيواء</a:t>
            </a:r>
            <a:r>
              <a:rPr lang="ar-SA" sz="1600" b="1" dirty="0"/>
              <a:t> الرسول صلى الله عليه و سلم: أبو أيوب الأنصاري ـ أم سليم  </a:t>
            </a:r>
            <a:endParaRPr lang="en-US" sz="1600" b="1" dirty="0"/>
          </a:p>
        </p:txBody>
      </p:sp>
      <p:pic>
        <p:nvPicPr>
          <p:cNvPr id="5" name="Image 4">
            <a:extLst>
              <a:ext uri="{FF2B5EF4-FFF2-40B4-BE49-F238E27FC236}">
                <a16:creationId xmlns:a16="http://schemas.microsoft.com/office/drawing/2014/main" id="{589D060F-68A2-4FC1-BD11-9B031A4760F7}"/>
              </a:ext>
            </a:extLst>
          </p:cNvPr>
          <p:cNvPicPr>
            <a:picLocks noChangeAspect="1"/>
          </p:cNvPicPr>
          <p:nvPr/>
        </p:nvPicPr>
        <p:blipFill>
          <a:blip r:embed="rId5"/>
          <a:stretch>
            <a:fillRect/>
          </a:stretch>
        </p:blipFill>
        <p:spPr>
          <a:xfrm>
            <a:off x="425885" y="1385481"/>
            <a:ext cx="10943775" cy="1044568"/>
          </a:xfrm>
          <a:prstGeom prst="rect">
            <a:avLst/>
          </a:prstGeom>
        </p:spPr>
      </p:pic>
      <p:pic>
        <p:nvPicPr>
          <p:cNvPr id="7" name="Image 6">
            <a:extLst>
              <a:ext uri="{FF2B5EF4-FFF2-40B4-BE49-F238E27FC236}">
                <a16:creationId xmlns:a16="http://schemas.microsoft.com/office/drawing/2014/main" id="{CB462300-CAD4-4830-A3E4-D450F94A48EC}"/>
              </a:ext>
            </a:extLst>
          </p:cNvPr>
          <p:cNvPicPr>
            <a:picLocks noChangeAspect="1"/>
          </p:cNvPicPr>
          <p:nvPr/>
        </p:nvPicPr>
        <p:blipFill>
          <a:blip r:embed="rId6"/>
          <a:stretch>
            <a:fillRect/>
          </a:stretch>
        </p:blipFill>
        <p:spPr>
          <a:xfrm>
            <a:off x="425885" y="2626246"/>
            <a:ext cx="10943775" cy="1620078"/>
          </a:xfrm>
          <a:prstGeom prst="rect">
            <a:avLst/>
          </a:prstGeom>
        </p:spPr>
      </p:pic>
      <p:sp>
        <p:nvSpPr>
          <p:cNvPr id="8" name="ZoneTexte 7">
            <a:extLst>
              <a:ext uri="{FF2B5EF4-FFF2-40B4-BE49-F238E27FC236}">
                <a16:creationId xmlns:a16="http://schemas.microsoft.com/office/drawing/2014/main" id="{A4AF9A82-9A77-49D6-93AF-F9E884551D0B}"/>
              </a:ext>
            </a:extLst>
          </p:cNvPr>
          <p:cNvSpPr txBox="1"/>
          <p:nvPr/>
        </p:nvSpPr>
        <p:spPr>
          <a:xfrm>
            <a:off x="425885" y="4521896"/>
            <a:ext cx="10943775" cy="2215991"/>
          </a:xfrm>
          <a:prstGeom prst="rect">
            <a:avLst/>
          </a:prstGeom>
          <a:noFill/>
        </p:spPr>
        <p:txBody>
          <a:bodyPr wrap="square" rtlCol="0">
            <a:spAutoFit/>
          </a:bodyPr>
          <a:lstStyle/>
          <a:p>
            <a:pPr algn="just" rtl="1"/>
            <a:r>
              <a:rPr lang="ar-MA" sz="4000" b="1" dirty="0">
                <a:latin typeface="Aldhabi" panose="01000000000000000000" pitchFamily="2" charset="-78"/>
                <a:cs typeface="Aldhabi" panose="01000000000000000000" pitchFamily="2" charset="-78"/>
              </a:rPr>
              <a:t>عن أنس بن مالك رضي الله عنه قال   : لما قدم المهاجرون إلى المدينة من مكة وليس بأيديهم يعني شيئا وكانت الأنصار أهل الأرض والعقار فقاسمهم الأنصار على أن يعطوهم ثمار أموالهم كل عام ويكفوهم العمل والمؤونة .                                                                                   </a:t>
            </a:r>
            <a:r>
              <a:rPr lang="ar-MA" sz="2000" b="1" dirty="0"/>
              <a:t>صحيح البخاري - </a:t>
            </a:r>
            <a:r>
              <a:rPr lang="ar-MA" sz="2000" b="1" dirty="0" err="1"/>
              <a:t>البغا</a:t>
            </a:r>
            <a:r>
              <a:rPr lang="ar-MA" sz="2000" b="1" dirty="0"/>
              <a:t> (2/ 926)</a:t>
            </a:r>
          </a:p>
          <a:p>
            <a:pPr algn="r" rtl="1"/>
            <a:endParaRPr lang="en-US"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Encre 2">
                <a:extLst>
                  <a:ext uri="{FF2B5EF4-FFF2-40B4-BE49-F238E27FC236}">
                    <a16:creationId xmlns:a16="http://schemas.microsoft.com/office/drawing/2014/main" id="{09353B01-E4B7-4DA6-8C6D-537DE32F4F31}"/>
                  </a:ext>
                </a:extLst>
              </p14:cNvPr>
              <p14:cNvContentPartPr/>
              <p14:nvPr>
                <p:extLst>
                  <p:ext uri="{42D2F446-02D8-4167-A562-619A0277C38B}">
                    <p15:isNarration xmlns:p15="http://schemas.microsoft.com/office/powerpoint/2012/main" val="1"/>
                  </p:ext>
                </p:extLst>
              </p14:nvPr>
            </p14:nvContentPartPr>
            <p14:xfrm>
              <a:off x="1627200" y="2227680"/>
              <a:ext cx="9012960" cy="3780000"/>
            </p14:xfrm>
          </p:contentPart>
        </mc:Choice>
        <mc:Fallback xmlns="">
          <p:pic>
            <p:nvPicPr>
              <p:cNvPr id="3" name="Encre 2">
                <a:extLst>
                  <a:ext uri="{FF2B5EF4-FFF2-40B4-BE49-F238E27FC236}">
                    <a16:creationId xmlns:a16="http://schemas.microsoft.com/office/drawing/2014/main" id="{09353B01-E4B7-4DA6-8C6D-537DE32F4F31}"/>
                  </a:ext>
                </a:extLst>
              </p:cNvPr>
              <p:cNvPicPr>
                <a:picLocks noGrp="1" noRot="1" noChangeAspect="1" noMove="1" noResize="1" noEditPoints="1" noAdjustHandles="1" noChangeArrowheads="1" noChangeShapeType="1"/>
              </p:cNvPicPr>
              <p:nvPr/>
            </p:nvPicPr>
            <p:blipFill>
              <a:blip r:embed="rId8"/>
              <a:stretch>
                <a:fillRect/>
              </a:stretch>
            </p:blipFill>
            <p:spPr>
              <a:xfrm>
                <a:off x="1617840" y="2218320"/>
                <a:ext cx="9031680" cy="3798720"/>
              </a:xfrm>
              <a:prstGeom prst="rect">
                <a:avLst/>
              </a:prstGeom>
            </p:spPr>
          </p:pic>
        </mc:Fallback>
      </mc:AlternateContent>
      <p:pic>
        <p:nvPicPr>
          <p:cNvPr id="6" name="Audio 5">
            <a:hlinkClick r:id="" action="ppaction://media"/>
            <a:extLst>
              <a:ext uri="{FF2B5EF4-FFF2-40B4-BE49-F238E27FC236}">
                <a16:creationId xmlns:a16="http://schemas.microsoft.com/office/drawing/2014/main" id="{D98B52A8-1102-4762-A5E2-C4E75D8E13C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22481735"/>
      </p:ext>
    </p:extLst>
  </p:cSld>
  <p:clrMapOvr>
    <a:masterClrMapping/>
  </p:clrMapOvr>
  <mc:AlternateContent xmlns:mc="http://schemas.openxmlformats.org/markup-compatibility/2006" xmlns:p14="http://schemas.microsoft.com/office/powerpoint/2010/main">
    <mc:Choice Requires="p14">
      <p:transition spd="slow" p14:dur="2000" advTm="135398"/>
    </mc:Choice>
    <mc:Fallback xmlns="">
      <p:transition spd="slow" advTm="13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2"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8079288" y="137787"/>
            <a:ext cx="3952505" cy="612440"/>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650805" y="1143315"/>
            <a:ext cx="8689976" cy="786968"/>
          </a:xfrm>
        </p:spPr>
        <p:txBody>
          <a:bodyPr>
            <a:normAutofit/>
          </a:bodyPr>
          <a:lstStyle/>
          <a:p>
            <a:r>
              <a:rPr lang="ar-SA" sz="4000" dirty="0">
                <a:solidFill>
                  <a:srgbClr val="FF0000"/>
                </a:solidFill>
              </a:rPr>
              <a:t>الشرح اللغوي و الاصطلاحي</a:t>
            </a:r>
            <a:endParaRPr lang="en-US" sz="4000" dirty="0">
              <a:solidFill>
                <a:srgbClr val="FF0000"/>
              </a:solidFill>
            </a:endParaRPr>
          </a:p>
        </p:txBody>
      </p:sp>
      <p:sp>
        <p:nvSpPr>
          <p:cNvPr id="4" name="Rectangle 3">
            <a:extLst>
              <a:ext uri="{FF2B5EF4-FFF2-40B4-BE49-F238E27FC236}">
                <a16:creationId xmlns:a16="http://schemas.microsoft.com/office/drawing/2014/main" id="{1F6EC45A-B665-4ADC-A963-570C44524173}"/>
              </a:ext>
            </a:extLst>
          </p:cNvPr>
          <p:cNvSpPr/>
          <p:nvPr/>
        </p:nvSpPr>
        <p:spPr>
          <a:xfrm>
            <a:off x="7878872" y="2550949"/>
            <a:ext cx="2392470" cy="3254930"/>
          </a:xfrm>
          <a:prstGeom prst="rect">
            <a:avLst/>
          </a:prstGeom>
        </p:spPr>
        <p:txBody>
          <a:bodyPr wrap="square">
            <a:spAutoFit/>
          </a:bodyPr>
          <a:lstStyle/>
          <a:p>
            <a:pPr algn="r" rtl="1">
              <a:lnSpc>
                <a:spcPct val="115000"/>
              </a:lnSpc>
              <a:spcAft>
                <a:spcPts val="1000"/>
              </a:spcAft>
            </a:pPr>
            <a:r>
              <a:rPr lang="ar-M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المصدقين: </a:t>
            </a:r>
            <a:endParaRPr lang="en-US" sz="2400"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M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قرضا حسنا: </a:t>
            </a:r>
            <a:endParaRPr lang="en-US" sz="2400"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M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أجر</a:t>
            </a:r>
            <a:r>
              <a:rPr lang="ar-S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ا</a:t>
            </a:r>
            <a:r>
              <a:rPr lang="ar-M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endParaRPr lang="ar-S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algn="r" rtl="1">
              <a:lnSpc>
                <a:spcPct val="115000"/>
              </a:lnSpc>
              <a:spcAft>
                <a:spcPts val="1000"/>
              </a:spcAft>
            </a:pPr>
            <a:endParaRPr lang="en-US" sz="600"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MA" sz="36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الدار: </a:t>
            </a:r>
            <a:endParaRPr lang="en-US" sz="24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7826BB69-8A57-42E4-A18C-30A3AED0917F}"/>
              </a:ext>
            </a:extLst>
          </p:cNvPr>
          <p:cNvSpPr txBox="1"/>
          <p:nvPr/>
        </p:nvSpPr>
        <p:spPr>
          <a:xfrm>
            <a:off x="791771" y="2381250"/>
            <a:ext cx="5110618" cy="646331"/>
          </a:xfrm>
          <a:prstGeom prst="rect">
            <a:avLst/>
          </a:prstGeom>
          <a:noFill/>
        </p:spPr>
        <p:txBody>
          <a:bodyPr wrap="square" rtlCol="0">
            <a:spAutoFit/>
          </a:bodyPr>
          <a:lstStyle/>
          <a:p>
            <a:pPr algn="ctr"/>
            <a:r>
              <a:rPr lang="ar-MA" sz="3600" b="1" dirty="0"/>
              <a:t>المدينة المنورة(يثرب).</a:t>
            </a:r>
            <a:endParaRPr lang="en-US" sz="3600" dirty="0"/>
          </a:p>
        </p:txBody>
      </p:sp>
      <p:sp>
        <p:nvSpPr>
          <p:cNvPr id="6" name="ZoneTexte 5">
            <a:extLst>
              <a:ext uri="{FF2B5EF4-FFF2-40B4-BE49-F238E27FC236}">
                <a16:creationId xmlns:a16="http://schemas.microsoft.com/office/drawing/2014/main" id="{DD3F431F-7789-4344-8C61-6CEF63051A68}"/>
              </a:ext>
            </a:extLst>
          </p:cNvPr>
          <p:cNvSpPr txBox="1"/>
          <p:nvPr/>
        </p:nvSpPr>
        <p:spPr>
          <a:xfrm>
            <a:off x="1832435" y="3318368"/>
            <a:ext cx="3359607" cy="584775"/>
          </a:xfrm>
          <a:prstGeom prst="rect">
            <a:avLst/>
          </a:prstGeom>
          <a:noFill/>
        </p:spPr>
        <p:txBody>
          <a:bodyPr wrap="square" rtlCol="0">
            <a:spAutoFit/>
          </a:bodyPr>
          <a:lstStyle/>
          <a:p>
            <a:pPr algn="ctr"/>
            <a:r>
              <a:rPr lang="ar-MA" sz="3200" b="1" dirty="0"/>
              <a:t>ثوابا</a:t>
            </a:r>
            <a:r>
              <a:rPr lang="ar-MA" b="1" dirty="0"/>
              <a:t>.</a:t>
            </a:r>
            <a:endParaRPr lang="en-US" dirty="0"/>
          </a:p>
        </p:txBody>
      </p:sp>
      <p:sp>
        <p:nvSpPr>
          <p:cNvPr id="7" name="ZoneTexte 6">
            <a:extLst>
              <a:ext uri="{FF2B5EF4-FFF2-40B4-BE49-F238E27FC236}">
                <a16:creationId xmlns:a16="http://schemas.microsoft.com/office/drawing/2014/main" id="{470DD083-F362-4566-BA03-0B21563702E6}"/>
              </a:ext>
            </a:extLst>
          </p:cNvPr>
          <p:cNvSpPr txBox="1"/>
          <p:nvPr/>
        </p:nvSpPr>
        <p:spPr>
          <a:xfrm>
            <a:off x="801667" y="4396636"/>
            <a:ext cx="4308952" cy="584775"/>
          </a:xfrm>
          <a:prstGeom prst="rect">
            <a:avLst/>
          </a:prstGeom>
          <a:noFill/>
        </p:spPr>
        <p:txBody>
          <a:bodyPr wrap="square" rtlCol="0">
            <a:spAutoFit/>
          </a:bodyPr>
          <a:lstStyle/>
          <a:p>
            <a:pPr algn="ctr"/>
            <a:r>
              <a:rPr lang="ar-MA" sz="3200" b="1" dirty="0"/>
              <a:t>عطاء حسنا في سبيل الله تعالى.</a:t>
            </a:r>
            <a:endParaRPr lang="en-US" sz="3200" dirty="0"/>
          </a:p>
        </p:txBody>
      </p:sp>
      <p:sp>
        <p:nvSpPr>
          <p:cNvPr id="8" name="ZoneTexte 7">
            <a:extLst>
              <a:ext uri="{FF2B5EF4-FFF2-40B4-BE49-F238E27FC236}">
                <a16:creationId xmlns:a16="http://schemas.microsoft.com/office/drawing/2014/main" id="{023CDE4C-ED21-49EC-A751-5D102B7A3540}"/>
              </a:ext>
            </a:extLst>
          </p:cNvPr>
          <p:cNvSpPr txBox="1"/>
          <p:nvPr/>
        </p:nvSpPr>
        <p:spPr>
          <a:xfrm>
            <a:off x="1077241" y="5160755"/>
            <a:ext cx="4308952" cy="646331"/>
          </a:xfrm>
          <a:prstGeom prst="rect">
            <a:avLst/>
          </a:prstGeom>
          <a:noFill/>
        </p:spPr>
        <p:txBody>
          <a:bodyPr wrap="square" rtlCol="0">
            <a:spAutoFit/>
          </a:bodyPr>
          <a:lstStyle/>
          <a:p>
            <a:pPr algn="ctr"/>
            <a:r>
              <a:rPr lang="ar-MA" sz="3600" b="1" dirty="0"/>
              <a:t>المؤمنين أو المتصدقين</a:t>
            </a:r>
            <a:r>
              <a:rPr lang="ar-MA" sz="3200" b="1" dirty="0"/>
              <a:t>.</a:t>
            </a:r>
            <a:endParaRPr lang="en-US" sz="3200" dirty="0"/>
          </a:p>
        </p:txBody>
      </p:sp>
      <p:cxnSp>
        <p:nvCxnSpPr>
          <p:cNvPr id="12" name="Connecteur : en angle 11">
            <a:extLst>
              <a:ext uri="{FF2B5EF4-FFF2-40B4-BE49-F238E27FC236}">
                <a16:creationId xmlns:a16="http://schemas.microsoft.com/office/drawing/2014/main" id="{E425D237-5BBB-42BE-88A0-08038D74E089}"/>
              </a:ext>
            </a:extLst>
          </p:cNvPr>
          <p:cNvCxnSpPr>
            <a:cxnSpLocks/>
          </p:cNvCxnSpPr>
          <p:nvPr/>
        </p:nvCxnSpPr>
        <p:spPr>
          <a:xfrm rot="10800000" flipV="1">
            <a:off x="5160724" y="2995694"/>
            <a:ext cx="3309503" cy="244485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 en angle 15">
            <a:extLst>
              <a:ext uri="{FF2B5EF4-FFF2-40B4-BE49-F238E27FC236}">
                <a16:creationId xmlns:a16="http://schemas.microsoft.com/office/drawing/2014/main" id="{08D7B360-36E2-4D52-AB02-71B011E29336}"/>
              </a:ext>
            </a:extLst>
          </p:cNvPr>
          <p:cNvCxnSpPr>
            <a:cxnSpLocks/>
          </p:cNvCxnSpPr>
          <p:nvPr/>
        </p:nvCxnSpPr>
        <p:spPr>
          <a:xfrm rot="10800000" flipV="1">
            <a:off x="5160724" y="3751120"/>
            <a:ext cx="3206662" cy="958666"/>
          </a:xfrm>
          <a:prstGeom prst="bentConnector3">
            <a:avLst>
              <a:gd name="adj1" fmla="val 40625"/>
            </a:avLst>
          </a:prstGeom>
        </p:spPr>
        <p:style>
          <a:lnRef idx="3">
            <a:schemeClr val="dk1"/>
          </a:lnRef>
          <a:fillRef idx="0">
            <a:schemeClr val="dk1"/>
          </a:fillRef>
          <a:effectRef idx="2">
            <a:schemeClr val="dk1"/>
          </a:effectRef>
          <a:fontRef idx="minor">
            <a:schemeClr val="tx1"/>
          </a:fontRef>
        </p:style>
      </p:cxnSp>
      <p:cxnSp>
        <p:nvCxnSpPr>
          <p:cNvPr id="20" name="Connecteur : en angle 19">
            <a:extLst>
              <a:ext uri="{FF2B5EF4-FFF2-40B4-BE49-F238E27FC236}">
                <a16:creationId xmlns:a16="http://schemas.microsoft.com/office/drawing/2014/main" id="{7F192287-36DC-4E66-B796-D5E5B0F14AAF}"/>
              </a:ext>
            </a:extLst>
          </p:cNvPr>
          <p:cNvCxnSpPr>
            <a:cxnSpLocks/>
            <a:endCxn id="6" idx="3"/>
          </p:cNvCxnSpPr>
          <p:nvPr/>
        </p:nvCxnSpPr>
        <p:spPr>
          <a:xfrm rot="10800000">
            <a:off x="5192042" y="3610756"/>
            <a:ext cx="4014590" cy="890414"/>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3" name="Connecteur : en angle 22">
            <a:extLst>
              <a:ext uri="{FF2B5EF4-FFF2-40B4-BE49-F238E27FC236}">
                <a16:creationId xmlns:a16="http://schemas.microsoft.com/office/drawing/2014/main" id="{CC3D97FD-2151-466A-B4E9-300DDAA18D1C}"/>
              </a:ext>
            </a:extLst>
          </p:cNvPr>
          <p:cNvCxnSpPr>
            <a:cxnSpLocks/>
          </p:cNvCxnSpPr>
          <p:nvPr/>
        </p:nvCxnSpPr>
        <p:spPr>
          <a:xfrm rot="10800000">
            <a:off x="5436299" y="2690709"/>
            <a:ext cx="3770333" cy="2749836"/>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pic>
        <p:nvPicPr>
          <p:cNvPr id="9" name="Audio 8">
            <a:hlinkClick r:id="" action="ppaction://media"/>
            <a:extLst>
              <a:ext uri="{FF2B5EF4-FFF2-40B4-BE49-F238E27FC236}">
                <a16:creationId xmlns:a16="http://schemas.microsoft.com/office/drawing/2014/main" id="{F71A56B8-B499-435D-BBD9-0D1AD5CAAAF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28475850"/>
      </p:ext>
    </p:extLst>
  </p:cSld>
  <p:clrMapOvr>
    <a:masterClrMapping/>
  </p:clrMapOvr>
  <mc:AlternateContent xmlns:mc="http://schemas.openxmlformats.org/markup-compatibility/2006" xmlns:p14="http://schemas.microsoft.com/office/powerpoint/2010/main">
    <mc:Choice Requires="p14">
      <p:transition spd="slow" p14:dur="2000" advTm="47740"/>
    </mc:Choice>
    <mc:Fallback xmlns="">
      <p:transition spd="slow" advTm="4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9"/>
                </p:tgtEl>
              </p:cMediaNode>
            </p:audio>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954027" y="137787"/>
            <a:ext cx="4077766" cy="488514"/>
          </a:xfrm>
        </p:spPr>
        <p:txBody>
          <a:bodyPr>
            <a:noAutofit/>
          </a:bodyPr>
          <a:lstStyle/>
          <a:p>
            <a:r>
              <a:rPr lang="ar-SA" sz="1600" b="1" dirty="0"/>
              <a:t>درس:</a:t>
            </a:r>
            <a:r>
              <a:rPr lang="ar-MA" sz="1600" b="1" dirty="0"/>
              <a:t> </a:t>
            </a:r>
            <a:r>
              <a:rPr lang="ar-SA" sz="1600" b="1" dirty="0"/>
              <a:t>إيواء الرسول صلى الله عليه و سلم: أبو أيوب الأنصاري ـ أم سليم  </a:t>
            </a:r>
            <a:endParaRPr lang="en-US" sz="16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077953"/>
            <a:ext cx="8689976" cy="788425"/>
          </a:xfrm>
        </p:spPr>
        <p:txBody>
          <a:bodyPr>
            <a:normAutofit/>
          </a:bodyPr>
          <a:lstStyle/>
          <a:p>
            <a:r>
              <a:rPr lang="ar-SA" sz="4000" dirty="0">
                <a:solidFill>
                  <a:srgbClr val="FF0000"/>
                </a:solidFill>
              </a:rPr>
              <a:t>استخلاص المضامين</a:t>
            </a:r>
            <a:endParaRPr lang="en-US" sz="4000" dirty="0">
              <a:solidFill>
                <a:srgbClr val="FF0000"/>
              </a:solidFill>
            </a:endParaRPr>
          </a:p>
        </p:txBody>
      </p:sp>
      <p:sp>
        <p:nvSpPr>
          <p:cNvPr id="4" name="Flèche : gauche 3">
            <a:extLst>
              <a:ext uri="{FF2B5EF4-FFF2-40B4-BE49-F238E27FC236}">
                <a16:creationId xmlns:a16="http://schemas.microsoft.com/office/drawing/2014/main" id="{172C3F1E-C0B4-4A58-B9A9-E9D21F4EBD0C}"/>
              </a:ext>
            </a:extLst>
          </p:cNvPr>
          <p:cNvSpPr/>
          <p:nvPr/>
        </p:nvSpPr>
        <p:spPr>
          <a:xfrm>
            <a:off x="665964" y="2378023"/>
            <a:ext cx="10611636" cy="1050977"/>
          </a:xfrm>
          <a:prstGeom prst="leftArrow">
            <a:avLst>
              <a:gd name="adj1" fmla="val 100000"/>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ar-MA" sz="3200" b="1" dirty="0"/>
              <a:t>1/ مدحه تعالى للمتصدقين في سبيله  واعدا إياهم بمضاعفة الأجر.</a:t>
            </a:r>
            <a:endParaRPr lang="en-US" sz="3200" dirty="0"/>
          </a:p>
        </p:txBody>
      </p:sp>
      <p:sp>
        <p:nvSpPr>
          <p:cNvPr id="5" name="Flèche : droite 4">
            <a:extLst>
              <a:ext uri="{FF2B5EF4-FFF2-40B4-BE49-F238E27FC236}">
                <a16:creationId xmlns:a16="http://schemas.microsoft.com/office/drawing/2014/main" id="{D9BA32AB-F869-4595-B2C0-D93EA7D28D81}"/>
              </a:ext>
            </a:extLst>
          </p:cNvPr>
          <p:cNvSpPr/>
          <p:nvPr/>
        </p:nvSpPr>
        <p:spPr>
          <a:xfrm>
            <a:off x="665964" y="3749622"/>
            <a:ext cx="10611636" cy="1050977"/>
          </a:xfrm>
          <a:prstGeom prst="rightArrow">
            <a:avLst>
              <a:gd name="adj1" fmla="val 985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3200" b="1" dirty="0"/>
              <a:t>2/ بيانه تعالى لبعض صفات الأنصار التي استوجبوا بها الفلاح في الدارين.</a:t>
            </a:r>
            <a:endParaRPr lang="en-US" sz="3200" dirty="0"/>
          </a:p>
        </p:txBody>
      </p:sp>
      <p:sp>
        <p:nvSpPr>
          <p:cNvPr id="6" name="Flèche : gauche 5">
            <a:extLst>
              <a:ext uri="{FF2B5EF4-FFF2-40B4-BE49-F238E27FC236}">
                <a16:creationId xmlns:a16="http://schemas.microsoft.com/office/drawing/2014/main" id="{51585BD2-BFFA-45D8-8A56-6EBD1B0A5FD0}"/>
              </a:ext>
            </a:extLst>
          </p:cNvPr>
          <p:cNvSpPr/>
          <p:nvPr/>
        </p:nvSpPr>
        <p:spPr>
          <a:xfrm>
            <a:off x="764087" y="5094247"/>
            <a:ext cx="10409129" cy="1050977"/>
          </a:xfrm>
          <a:prstGeom prst="leftArrow">
            <a:avLst>
              <a:gd name="adj1" fmla="val 100000"/>
              <a:gd name="adj2"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ar-MA" sz="3200" b="1" dirty="0"/>
              <a:t>3/ التضحية و الإيثار بمقاسمة المال و العقار من أبرز سِمَات الأنصار</a:t>
            </a:r>
            <a:endParaRPr lang="en-US" sz="3200" dirty="0"/>
          </a:p>
        </p:txBody>
      </p:sp>
      <p:pic>
        <p:nvPicPr>
          <p:cNvPr id="7" name="Audio 6">
            <a:hlinkClick r:id="" action="ppaction://media"/>
            <a:extLst>
              <a:ext uri="{FF2B5EF4-FFF2-40B4-BE49-F238E27FC236}">
                <a16:creationId xmlns:a16="http://schemas.microsoft.com/office/drawing/2014/main" id="{5E31E1A0-ADCA-4A9C-A70E-A86577A795B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33210124"/>
      </p:ext>
    </p:extLst>
  </p:cSld>
  <p:clrMapOvr>
    <a:masterClrMapping/>
  </p:clrMapOvr>
  <mc:AlternateContent xmlns:mc="http://schemas.openxmlformats.org/markup-compatibility/2006" xmlns:p14="http://schemas.microsoft.com/office/powerpoint/2010/main">
    <mc:Choice Requires="p14">
      <p:transition spd="slow" p14:dur="2000" advTm="68494"/>
    </mc:Choice>
    <mc:Fallback xmlns="">
      <p:transition spd="slow" advTm="6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2" grpId="0"/>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CF5A2-BBEC-4DFB-874A-75B25FBDCD0C}"/>
              </a:ext>
            </a:extLst>
          </p:cNvPr>
          <p:cNvSpPr>
            <a:spLocks noGrp="1"/>
          </p:cNvSpPr>
          <p:nvPr>
            <p:ph type="ctrTitle"/>
          </p:nvPr>
        </p:nvSpPr>
        <p:spPr>
          <a:xfrm>
            <a:off x="7878871" y="137787"/>
            <a:ext cx="4152922" cy="638827"/>
          </a:xfrm>
        </p:spPr>
        <p:txBody>
          <a:bodyPr>
            <a:noAutofit/>
          </a:bodyPr>
          <a:lstStyle/>
          <a:p>
            <a:r>
              <a:rPr lang="ar-SA" sz="1800" b="1" dirty="0" err="1"/>
              <a:t>درس:إيواء</a:t>
            </a:r>
            <a:r>
              <a:rPr lang="ar-SA" sz="1800" b="1" dirty="0"/>
              <a:t> الرسول صلى الله عليه و سلم: أبو أيوب الأنصاري ـ أم سليم  </a:t>
            </a:r>
            <a:endParaRPr lang="en-US" sz="1800" b="1" dirty="0"/>
          </a:p>
        </p:txBody>
      </p:sp>
      <p:sp>
        <p:nvSpPr>
          <p:cNvPr id="3" name="Sous-titre 2">
            <a:extLst>
              <a:ext uri="{FF2B5EF4-FFF2-40B4-BE49-F238E27FC236}">
                <a16:creationId xmlns:a16="http://schemas.microsoft.com/office/drawing/2014/main" id="{850B314F-FCD1-4E13-8869-B1BFA7FFA45E}"/>
              </a:ext>
            </a:extLst>
          </p:cNvPr>
          <p:cNvSpPr>
            <a:spLocks noGrp="1"/>
          </p:cNvSpPr>
          <p:nvPr>
            <p:ph type="subTitle" idx="1"/>
          </p:nvPr>
        </p:nvSpPr>
        <p:spPr>
          <a:xfrm>
            <a:off x="1751012" y="1719199"/>
            <a:ext cx="8689976" cy="923330"/>
          </a:xfrm>
        </p:spPr>
        <p:txBody>
          <a:bodyPr>
            <a:normAutofit/>
          </a:bodyPr>
          <a:lstStyle/>
          <a:p>
            <a:r>
              <a:rPr lang="ar-SA" sz="4000" dirty="0">
                <a:solidFill>
                  <a:srgbClr val="FF0000"/>
                </a:solidFill>
              </a:rPr>
              <a:t>تحديد محاور الدرس</a:t>
            </a:r>
            <a:endParaRPr lang="en-US" sz="4000" dirty="0">
              <a:solidFill>
                <a:srgbClr val="FF0000"/>
              </a:solidFill>
            </a:endParaRPr>
          </a:p>
        </p:txBody>
      </p:sp>
      <p:sp>
        <p:nvSpPr>
          <p:cNvPr id="4" name="ZoneTexte 3">
            <a:extLst>
              <a:ext uri="{FF2B5EF4-FFF2-40B4-BE49-F238E27FC236}">
                <a16:creationId xmlns:a16="http://schemas.microsoft.com/office/drawing/2014/main" id="{B1C38464-A428-471A-8FB2-4AD4F39A3B96}"/>
              </a:ext>
            </a:extLst>
          </p:cNvPr>
          <p:cNvSpPr txBox="1"/>
          <p:nvPr/>
        </p:nvSpPr>
        <p:spPr>
          <a:xfrm>
            <a:off x="1002082" y="3305539"/>
            <a:ext cx="9682619" cy="923330"/>
          </a:xfrm>
          <a:prstGeom prst="rect">
            <a:avLst/>
          </a:prstGeom>
          <a:noFill/>
        </p:spPr>
        <p:txBody>
          <a:bodyPr wrap="square" rtlCol="0">
            <a:spAutoFit/>
          </a:bodyPr>
          <a:lstStyle/>
          <a:p>
            <a:pPr algn="r" rtl="1"/>
            <a:r>
              <a:rPr lang="ar-MA" sz="5400" b="1" dirty="0">
                <a:solidFill>
                  <a:srgbClr val="0070C0"/>
                </a:solidFill>
                <a:latin typeface="Aldhabi" panose="01000000000000000000" pitchFamily="2" charset="-78"/>
                <a:cs typeface="Aldhabi" panose="01000000000000000000" pitchFamily="2" charset="-78"/>
              </a:rPr>
              <a:t>1/إيواء الأنصار لرسول الله الكريم( أبو أيوب الأنصاري نموذجا).</a:t>
            </a:r>
            <a:endParaRPr lang="en-US" sz="5400" dirty="0">
              <a:solidFill>
                <a:srgbClr val="0070C0"/>
              </a:solidFill>
              <a:latin typeface="Aldhabi" panose="01000000000000000000" pitchFamily="2" charset="-78"/>
              <a:cs typeface="Aldhabi" panose="01000000000000000000" pitchFamily="2" charset="-78"/>
            </a:endParaRPr>
          </a:p>
        </p:txBody>
      </p:sp>
      <p:sp>
        <p:nvSpPr>
          <p:cNvPr id="5" name="ZoneTexte 4">
            <a:extLst>
              <a:ext uri="{FF2B5EF4-FFF2-40B4-BE49-F238E27FC236}">
                <a16:creationId xmlns:a16="http://schemas.microsoft.com/office/drawing/2014/main" id="{530D34A7-B67A-4458-B875-5E68B50539A8}"/>
              </a:ext>
            </a:extLst>
          </p:cNvPr>
          <p:cNvSpPr txBox="1"/>
          <p:nvPr/>
        </p:nvSpPr>
        <p:spPr>
          <a:xfrm>
            <a:off x="2853302" y="4696392"/>
            <a:ext cx="7831399" cy="923330"/>
          </a:xfrm>
          <a:prstGeom prst="rect">
            <a:avLst/>
          </a:prstGeom>
          <a:noFill/>
        </p:spPr>
        <p:txBody>
          <a:bodyPr wrap="square" rtlCol="0">
            <a:spAutoFit/>
          </a:bodyPr>
          <a:lstStyle/>
          <a:p>
            <a:pPr algn="r" rtl="1"/>
            <a:r>
              <a:rPr lang="ar-MA" sz="5400" b="1" dirty="0">
                <a:solidFill>
                  <a:srgbClr val="0070C0"/>
                </a:solidFill>
                <a:latin typeface="Aldhabi" panose="01000000000000000000" pitchFamily="2" charset="-78"/>
                <a:cs typeface="Aldhabi" panose="01000000000000000000" pitchFamily="2" charset="-78"/>
              </a:rPr>
              <a:t>2/ أم سليم تخدم رسول الله صلى الله عليه وسلم.</a:t>
            </a:r>
            <a:endParaRPr lang="en-US" sz="5400" dirty="0">
              <a:solidFill>
                <a:srgbClr val="0070C0"/>
              </a:solidFill>
              <a:latin typeface="Aldhabi" panose="01000000000000000000" pitchFamily="2" charset="-78"/>
              <a:cs typeface="Aldhabi" panose="01000000000000000000" pitchFamily="2" charset="-78"/>
            </a:endParaRPr>
          </a:p>
        </p:txBody>
      </p:sp>
      <p:pic>
        <p:nvPicPr>
          <p:cNvPr id="6" name="Audio 5">
            <a:hlinkClick r:id="" action="ppaction://media"/>
            <a:extLst>
              <a:ext uri="{FF2B5EF4-FFF2-40B4-BE49-F238E27FC236}">
                <a16:creationId xmlns:a16="http://schemas.microsoft.com/office/drawing/2014/main" id="{8B3CD386-F9ED-426D-B648-3CEAC4B437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37024995"/>
      </p:ext>
    </p:extLst>
  </p:cSld>
  <p:clrMapOvr>
    <a:masterClrMapping/>
  </p:clrMapOvr>
  <mc:AlternateContent xmlns:mc="http://schemas.openxmlformats.org/markup-compatibility/2006" xmlns:p14="http://schemas.microsoft.com/office/powerpoint/2010/main">
    <mc:Choice Requires="p14">
      <p:transition spd="slow" p14:dur="2000" advTm="18012"/>
    </mc:Choice>
    <mc:Fallback xmlns="">
      <p:transition spd="slow" advTm="1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9|6.7|1.4|1.6"/>
</p:tagLst>
</file>

<file path=ppt/tags/tag10.xml><?xml version="1.0" encoding="utf-8"?>
<p:tagLst xmlns:a="http://schemas.openxmlformats.org/drawingml/2006/main" xmlns:r="http://schemas.openxmlformats.org/officeDocument/2006/relationships" xmlns:p="http://schemas.openxmlformats.org/presentationml/2006/main">
  <p:tag name="TIMING" val="|1.5|0.7|0.7"/>
</p:tagLst>
</file>

<file path=ppt/tags/tag11.xml><?xml version="1.0" encoding="utf-8"?>
<p:tagLst xmlns:a="http://schemas.openxmlformats.org/drawingml/2006/main" xmlns:r="http://schemas.openxmlformats.org/officeDocument/2006/relationships" xmlns:p="http://schemas.openxmlformats.org/presentationml/2006/main">
  <p:tag name="TIMING" val="|1.1|0.9|1|8|4.6"/>
</p:tagLst>
</file>

<file path=ppt/tags/tag12.xml><?xml version="1.0" encoding="utf-8"?>
<p:tagLst xmlns:a="http://schemas.openxmlformats.org/drawingml/2006/main" xmlns:r="http://schemas.openxmlformats.org/officeDocument/2006/relationships" xmlns:p="http://schemas.openxmlformats.org/presentationml/2006/main">
  <p:tag name="TIMING" val="|0.8|1|1.2|5.3"/>
</p:tagLst>
</file>

<file path=ppt/tags/tag13.xml><?xml version="1.0" encoding="utf-8"?>
<p:tagLst xmlns:a="http://schemas.openxmlformats.org/drawingml/2006/main" xmlns:r="http://schemas.openxmlformats.org/officeDocument/2006/relationships" xmlns:p="http://schemas.openxmlformats.org/presentationml/2006/main">
  <p:tag name="TIMING" val="|1.1|1.4|3"/>
</p:tagLst>
</file>

<file path=ppt/tags/tag2.xml><?xml version="1.0" encoding="utf-8"?>
<p:tagLst xmlns:a="http://schemas.openxmlformats.org/drawingml/2006/main" xmlns:r="http://schemas.openxmlformats.org/officeDocument/2006/relationships" xmlns:p="http://schemas.openxmlformats.org/presentationml/2006/main">
  <p:tag name="TIMING" val="|1.3|1.6|5.9|36.5|13.4|42.7"/>
</p:tagLst>
</file>

<file path=ppt/tags/tag3.xml><?xml version="1.0" encoding="utf-8"?>
<p:tagLst xmlns:a="http://schemas.openxmlformats.org/drawingml/2006/main" xmlns:r="http://schemas.openxmlformats.org/officeDocument/2006/relationships" xmlns:p="http://schemas.openxmlformats.org/presentationml/2006/main">
  <p:tag name="TIMING" val="|1.8|1.1|2.3"/>
</p:tagLst>
</file>

<file path=ppt/tags/tag4.xml><?xml version="1.0" encoding="utf-8"?>
<p:tagLst xmlns:a="http://schemas.openxmlformats.org/drawingml/2006/main" xmlns:r="http://schemas.openxmlformats.org/officeDocument/2006/relationships" xmlns:p="http://schemas.openxmlformats.org/presentationml/2006/main">
  <p:tag name="TIMING" val="|1.2|0.7|0.6"/>
</p:tagLst>
</file>

<file path=ppt/tags/tag5.xml><?xml version="1.0" encoding="utf-8"?>
<p:tagLst xmlns:a="http://schemas.openxmlformats.org/drawingml/2006/main" xmlns:r="http://schemas.openxmlformats.org/officeDocument/2006/relationships" xmlns:p="http://schemas.openxmlformats.org/presentationml/2006/main">
  <p:tag name="TIMING" val="|0.8|0.9|2.1|11.3"/>
</p:tagLst>
</file>

<file path=ppt/tags/tag6.xml><?xml version="1.0" encoding="utf-8"?>
<p:tagLst xmlns:a="http://schemas.openxmlformats.org/drawingml/2006/main" xmlns:r="http://schemas.openxmlformats.org/officeDocument/2006/relationships" xmlns:p="http://schemas.openxmlformats.org/presentationml/2006/main">
  <p:tag name="TIMING" val="|1.4|0.8|1|22.5|38.7"/>
</p:tagLst>
</file>

<file path=ppt/tags/tag7.xml><?xml version="1.0" encoding="utf-8"?>
<p:tagLst xmlns:a="http://schemas.openxmlformats.org/drawingml/2006/main" xmlns:r="http://schemas.openxmlformats.org/officeDocument/2006/relationships" xmlns:p="http://schemas.openxmlformats.org/presentationml/2006/main">
  <p:tag name="TIMING" val="|1.3|1.1|6.1|1.4|1.1|0.7|5.1|13.8|5.1|5.4"/>
</p:tagLst>
</file>

<file path=ppt/tags/tag8.xml><?xml version="1.0" encoding="utf-8"?>
<p:tagLst xmlns:a="http://schemas.openxmlformats.org/drawingml/2006/main" xmlns:r="http://schemas.openxmlformats.org/officeDocument/2006/relationships" xmlns:p="http://schemas.openxmlformats.org/presentationml/2006/main">
  <p:tag name="TIMING" val="|1.1|0.8|0.8|22.9|24.3"/>
</p:tagLst>
</file>

<file path=ppt/tags/tag9.xml><?xml version="1.0" encoding="utf-8"?>
<p:tagLst xmlns:a="http://schemas.openxmlformats.org/drawingml/2006/main" xmlns:r="http://schemas.openxmlformats.org/officeDocument/2006/relationships" xmlns:p="http://schemas.openxmlformats.org/presentationml/2006/main">
  <p:tag name="TIMING" val="|1.7|0.9|0.8|8.1"/>
</p:tagLst>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TM04033925[[fn=Ronds dans l’eau]]</Template>
  <TotalTime>337</TotalTime>
  <Words>1109</Words>
  <Application>Microsoft Office PowerPoint</Application>
  <PresentationFormat>Grand écran</PresentationFormat>
  <Paragraphs>77</Paragraphs>
  <Slides>13</Slides>
  <Notes>0</Notes>
  <HiddenSlides>0</HiddenSlides>
  <MMClips>13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Aldhabi</vt:lpstr>
      <vt:lpstr>Arabic Typesetting</vt:lpstr>
      <vt:lpstr>Arial</vt:lpstr>
      <vt:lpstr>Calibri</vt:lpstr>
      <vt:lpstr>Tw Cen MT</vt:lpstr>
      <vt:lpstr>Wingdings</vt:lpstr>
      <vt:lpstr>Ronds dans l’eau</vt:lpstr>
      <vt:lpstr>درس: إيواء الرسول صلى الله عليه و سلم: أبو أيوب الأنصاري ـ أم سليم  </vt:lpstr>
      <vt:lpstr>درس: إيواء الرسول صلى الله عليه و سلم: أبو أيوب الأنصاري ـ أم سليم  </vt:lpstr>
      <vt:lpstr>درس:إيواء الرسول صلى الله عليه و سلم: أبو أيوب الأنصاري ـ أم سليم  </vt:lpstr>
      <vt:lpstr>درس:إيواء الرسول صلى الله عليه و سلم: أبو أيوب الأنصاري ـ أم سليم  </vt:lpstr>
      <vt:lpstr>درس:إيواء الرسول صلى الله عليه و سلم: أبو أيوب الأنصاري ـ أم سليم  </vt:lpstr>
      <vt:lpstr>النصوص </vt:lpstr>
      <vt:lpstr>درس:إيواء الرسول صلى الله عليه و سلم: أبو أيوب الأنصاري ـ أم سليم  </vt:lpstr>
      <vt:lpstr>درس: إيواء الرسول صلى الله عليه و سلم: أبو أيوب الأنصاري ـ أم سليم  </vt:lpstr>
      <vt:lpstr>درس:إيواء الرسول صلى الله عليه و سلم: أبو أيوب الأنصاري ـ أم سليم  </vt:lpstr>
      <vt:lpstr>درس:إيواء الرسول صلى الله عليه و سلم: أبو أيوب الأنصاري ـ أم سليم  </vt:lpstr>
      <vt:lpstr>درس: إيواء الرسول صلى الله عليه   و سلم: أبو أيوب الأنصاري ـ أم سليم  </vt:lpstr>
      <vt:lpstr>درس: إيواء الرسول صلى الله عليه و سلم: أبو أيوب الأنصاري ـ أم سليم  </vt:lpstr>
      <vt:lpstr>درس:إيواء الرسول صلى الله عليه و سلم: أبو أيوب الأنصاري ـ أم سليم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درس:إيواء الرسول صلى الله عليه و سلم: أبو أيوب الأنصاري ـ أم سليم</dc:title>
  <dc:creator>AHMED.LAHNOUNI</dc:creator>
  <cp:lastModifiedBy>AHMED.LAHNOUNI</cp:lastModifiedBy>
  <cp:revision>26</cp:revision>
  <dcterms:created xsi:type="dcterms:W3CDTF">2020-03-29T22:23:27Z</dcterms:created>
  <dcterms:modified xsi:type="dcterms:W3CDTF">2020-03-30T22:42:00Z</dcterms:modified>
</cp:coreProperties>
</file>