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69" r:id="rId2"/>
    <p:sldId id="266" r:id="rId3"/>
    <p:sldId id="268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468EC-5E74-43FD-A338-B0A92A2B448F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B99C2-3D2D-482B-BEFC-04BF5A92BA2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B99C2-3D2D-482B-BEFC-04BF5A92BA25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6000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16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 advTm="16000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 advTm="16000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CEC71C-E6C1-4EBC-BB43-08D3C7F147F6}" type="datetimeFigureOut">
              <a:rPr lang="fr-FR" smtClean="0"/>
              <a:pPr/>
              <a:t>08/05/2020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E87839-3580-494A-B509-67F547576710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 advTm="16000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المرجع: المنير في اللغة العربية</a:t>
            </a:r>
            <a:endParaRPr lang="fr-FR" dirty="0"/>
          </a:p>
        </p:txBody>
      </p:sp>
    </p:spTree>
  </p:cSld>
  <p:clrMapOvr>
    <a:masterClrMapping/>
  </p:clrMapOvr>
  <p:transition spd="slow" advTm="16000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ألاحظ وأكتشف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r" rtl="1"/>
            <a:r>
              <a:rPr lang="ar-MA" dirty="0" smtClean="0"/>
              <a:t>بَعْد الْمُلَاحَظَة مَاذَا اكتشفتم ؟ </a:t>
            </a:r>
          </a:p>
          <a:p>
            <a:pPr marL="514350" indent="-514350" algn="r" rtl="1"/>
            <a:r>
              <a:rPr lang="ar-MA" dirty="0" smtClean="0"/>
              <a:t>مَا </a:t>
            </a:r>
            <a:r>
              <a:rPr lang="ar-MA" dirty="0" smtClean="0"/>
              <a:t>نَوْع الْجَمَل المدرجة قَبْلَ دُخُولِ </a:t>
            </a:r>
            <a:r>
              <a:rPr lang="ar-MA" dirty="0" smtClean="0"/>
              <a:t>إنْ </a:t>
            </a:r>
            <a:r>
              <a:rPr lang="ar-MA" dirty="0" smtClean="0"/>
              <a:t>، لَيْت ، كَان ، لَكِن ؟ </a:t>
            </a:r>
          </a:p>
          <a:p>
            <a:pPr marL="514350" indent="-514350" algn="r" rtl="1"/>
            <a:r>
              <a:rPr lang="ar-MA" dirty="0" smtClean="0"/>
              <a:t>بَعْدَ </a:t>
            </a:r>
            <a:r>
              <a:rPr lang="ar-MA" dirty="0" smtClean="0"/>
              <a:t>دُخُولِ إ</a:t>
            </a:r>
            <a:r>
              <a:rPr lang="ar-MA" dirty="0" smtClean="0"/>
              <a:t>ن </a:t>
            </a:r>
            <a:r>
              <a:rPr lang="ar-MA" dirty="0" smtClean="0"/>
              <a:t>، لَيْت ، </a:t>
            </a:r>
            <a:r>
              <a:rPr lang="ar-MA" dirty="0" smtClean="0"/>
              <a:t>كَأن </a:t>
            </a:r>
            <a:r>
              <a:rPr lang="ar-MA" dirty="0" smtClean="0"/>
              <a:t>، </a:t>
            </a:r>
            <a:r>
              <a:rPr lang="ar-MA" dirty="0" smtClean="0"/>
              <a:t>لَكن عَلَى </a:t>
            </a:r>
            <a:r>
              <a:rPr lang="ar-MA" dirty="0" smtClean="0"/>
              <a:t>الْجَمَلِ السَّابِقَةِ مَا التَّغْيِيرَات إلَيّ طَرَأَت عَلَيْهَا ؟ </a:t>
            </a:r>
            <a:endParaRPr lang="ar-MA" dirty="0" smtClean="0"/>
          </a:p>
          <a:p>
            <a:pPr marL="514350" indent="-514350" algn="r" rtl="1"/>
            <a:endParaRPr lang="ar-MA" dirty="0" smtClean="0"/>
          </a:p>
          <a:p>
            <a:pPr algn="r" rtl="1"/>
            <a:r>
              <a:rPr lang="ar-MA" dirty="0" smtClean="0"/>
              <a:t>إذْن </a:t>
            </a:r>
            <a:r>
              <a:rPr lang="ar-MA" dirty="0" smtClean="0"/>
              <a:t>الْجَمَل السَّابِقَةُ هِيَ جَمَل اسْمِيَّةٌ . </a:t>
            </a:r>
          </a:p>
          <a:p>
            <a:pPr algn="r" rtl="1"/>
            <a:r>
              <a:rPr lang="ar-MA" dirty="0" smtClean="0"/>
              <a:t>الْكَلِمَاتُ الَّتِي دَخَلَتْ عَلَيْهَا هِيَ حُرُوف نَاسِخَةٌ </a:t>
            </a:r>
            <a:r>
              <a:rPr lang="ar-MA" dirty="0" smtClean="0"/>
              <a:t>.</a:t>
            </a:r>
            <a:endParaRPr lang="ar-MA" dirty="0" smtClean="0"/>
          </a:p>
          <a:p>
            <a:pPr algn="r" rtl="1"/>
            <a:r>
              <a:rPr lang="ar-MA" dirty="0" smtClean="0"/>
              <a:t>بَعْدَ دُخُولِهَا عَلَى الْجَمَلِ الِاسْمِيَّة صَار الْمُبْتَدَأ مَنْصُوبًا ، وَبَقِي الْخَبَر مَرْفُوعًا .</a:t>
            </a:r>
          </a:p>
          <a:p>
            <a:pPr algn="r" rtl="1">
              <a:buNone/>
            </a:pPr>
            <a:endParaRPr lang="ar-MA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أ</a:t>
            </a:r>
            <a:r>
              <a:rPr lang="ar-MA" dirty="0" smtClean="0"/>
              <a:t>ستنتج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MA" dirty="0" smtClean="0"/>
              <a:t>النواسخُ </a:t>
            </a:r>
            <a:r>
              <a:rPr lang="ar-MA" dirty="0" smtClean="0"/>
              <a:t>الْحَرْفِيَّة هِي : إنْ وَأَنْ وَكَان وَلَكِن </a:t>
            </a:r>
            <a:r>
              <a:rPr lang="ar-MA" dirty="0" smtClean="0"/>
              <a:t>وَلَيـــــــْت </a:t>
            </a:r>
            <a:r>
              <a:rPr lang="ar-MA" dirty="0" smtClean="0"/>
              <a:t>وَلَعَلّ . </a:t>
            </a:r>
          </a:p>
          <a:p>
            <a:pPr algn="r" rtl="1"/>
            <a:r>
              <a:rPr lang="ar-MA" dirty="0" smtClean="0"/>
              <a:t> </a:t>
            </a:r>
          </a:p>
          <a:p>
            <a:pPr algn="r" rtl="1"/>
            <a:r>
              <a:rPr lang="ar-MA" dirty="0" smtClean="0"/>
              <a:t>تَدْخُل </a:t>
            </a:r>
            <a:r>
              <a:rPr lang="ar-MA" dirty="0" smtClean="0"/>
              <a:t>النواسخُ الْفِعْلِيَّةُ </a:t>
            </a:r>
            <a:r>
              <a:rPr lang="ar-MA" dirty="0" smtClean="0"/>
              <a:t>عَلَى الْجُمْلَةِ الِاسْمِيَّةِ </a:t>
            </a:r>
            <a:r>
              <a:rPr lang="ar-MA" dirty="0" smtClean="0"/>
              <a:t>فَتَنْصَب الْمُبْتَدَأَ </a:t>
            </a:r>
            <a:r>
              <a:rPr lang="ar-MA" dirty="0" smtClean="0"/>
              <a:t>وَيُسَمَّى </a:t>
            </a:r>
            <a:r>
              <a:rPr lang="ar-MA" dirty="0" smtClean="0"/>
              <a:t>اسْمَهَا </a:t>
            </a:r>
            <a:r>
              <a:rPr lang="ar-MA" dirty="0" smtClean="0"/>
              <a:t>وَتَرْفَعُ الخَبَرَ وَيُسَمَّى </a:t>
            </a:r>
            <a:r>
              <a:rPr lang="ar-MA" dirty="0" smtClean="0"/>
              <a:t>خَبَرَهَا </a:t>
            </a:r>
            <a:r>
              <a:rPr lang="ar-MA" dirty="0" smtClean="0"/>
              <a:t>. </a:t>
            </a:r>
          </a:p>
          <a:p>
            <a:pPr algn="r" rtl="1"/>
            <a:r>
              <a:rPr lang="ar-MA" dirty="0" smtClean="0"/>
              <a:t> </a:t>
            </a:r>
          </a:p>
          <a:p>
            <a:pPr algn="r" rtl="1"/>
            <a:r>
              <a:rPr lang="ar-MA" dirty="0" smtClean="0"/>
              <a:t>نَقُولُ إنَّ </a:t>
            </a:r>
            <a:r>
              <a:rPr lang="ar-MA" dirty="0" smtClean="0"/>
              <a:t>النواسخَ </a:t>
            </a:r>
            <a:r>
              <a:rPr lang="ar-MA" dirty="0" smtClean="0"/>
              <a:t>الْحَرْفِيَّة تَعْمَل عَكْس النواسخ الْفِعْلِيَّة . </a:t>
            </a:r>
          </a:p>
          <a:p>
            <a:pPr algn="r" rtl="1">
              <a:buNone/>
            </a:pPr>
            <a:endParaRPr lang="ar-MA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نموذج إعرابي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MA" sz="2800" b="1" dirty="0" smtClean="0">
                <a:solidFill>
                  <a:srgbClr val="FF0000"/>
                </a:solidFill>
              </a:rPr>
              <a:t>لَيْت</a:t>
            </a:r>
            <a:r>
              <a:rPr lang="ar-MA" sz="2800" dirty="0" smtClean="0"/>
              <a:t> </a:t>
            </a:r>
            <a:r>
              <a:rPr lang="ar-MA" dirty="0" smtClean="0"/>
              <a:t>: حَرْفُ نَصْبٍ وَتَمَنّ . </a:t>
            </a:r>
            <a:endParaRPr lang="ar-MA" dirty="0" smtClean="0"/>
          </a:p>
          <a:p>
            <a:pPr algn="r" rtl="1">
              <a:buNone/>
            </a:pPr>
            <a:endParaRPr lang="ar-MA" dirty="0" smtClean="0"/>
          </a:p>
          <a:p>
            <a:pPr algn="r" rtl="1">
              <a:buNone/>
            </a:pPr>
            <a:r>
              <a:rPr lang="ar-MA" sz="2800" b="1" dirty="0" smtClean="0">
                <a:solidFill>
                  <a:srgbClr val="FF0000"/>
                </a:solidFill>
              </a:rPr>
              <a:t>الْمَغْرِبِيّ</a:t>
            </a:r>
            <a:r>
              <a:rPr lang="ar-MA" dirty="0" smtClean="0"/>
              <a:t> : اسْم لَيْت مَنْصُوبٌ وَعَلَامَة نَصْبِه الْفَتْحَة الظَّاهِرَةِ عَلَى آخِرِهِ . </a:t>
            </a:r>
            <a:endParaRPr lang="ar-MA" dirty="0" smtClean="0"/>
          </a:p>
          <a:p>
            <a:pPr algn="r" rtl="1">
              <a:buNone/>
            </a:pPr>
            <a:endParaRPr lang="ar-MA" dirty="0" smtClean="0"/>
          </a:p>
          <a:p>
            <a:pPr algn="r" rtl="1">
              <a:buNone/>
            </a:pPr>
            <a:r>
              <a:rPr lang="ar-MA" sz="2800" b="1" dirty="0" smtClean="0">
                <a:solidFill>
                  <a:srgbClr val="FF0000"/>
                </a:solidFill>
              </a:rPr>
              <a:t>مُهْتَمٌّ </a:t>
            </a:r>
            <a:r>
              <a:rPr lang="ar-MA" sz="2800" dirty="0" smtClean="0"/>
              <a:t>:</a:t>
            </a:r>
            <a:r>
              <a:rPr lang="ar-MA" dirty="0" smtClean="0"/>
              <a:t> </a:t>
            </a:r>
            <a:r>
              <a:rPr lang="ar-MA" dirty="0" smtClean="0"/>
              <a:t>خبر ليت </a:t>
            </a:r>
            <a:r>
              <a:rPr lang="ar-MA" dirty="0" smtClean="0"/>
              <a:t>مَرْفُوعٌ وَعَلَامَة رَفْعِه الضَّمَّة الظَّاهِرَةِ عَلَى آخِرِهِ . </a:t>
            </a:r>
          </a:p>
          <a:p>
            <a:pPr algn="r" rtl="1">
              <a:buNone/>
            </a:pPr>
            <a:r>
              <a:rPr lang="ar-MA" dirty="0" smtClean="0"/>
              <a:t>.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أطبق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 rtl="1">
              <a:buFont typeface="Wingdings" pitchFamily="2" charset="2"/>
              <a:buChar char="Ø"/>
            </a:pPr>
            <a:r>
              <a:rPr lang="ar-MA" dirty="0" smtClean="0"/>
              <a:t>أَدْخَلَ إحْدَى النواسخ الْحَرْفِيَّة عَلَى الْجَمَلِ الْآتِيَة : </a:t>
            </a:r>
            <a:endParaRPr lang="ar-MA" dirty="0" smtClean="0"/>
          </a:p>
          <a:p>
            <a:pPr algn="r" rtl="1">
              <a:buNone/>
            </a:pPr>
            <a:endParaRPr lang="ar-MA" dirty="0" smtClean="0"/>
          </a:p>
          <a:p>
            <a:pPr algn="r" rtl="1">
              <a:buFont typeface="Arial" pitchFamily="34" charset="0"/>
              <a:buChar char="•"/>
            </a:pPr>
            <a:r>
              <a:rPr lang="ar-MA" dirty="0" smtClean="0"/>
              <a:t> الرِّحْلَةُ مُمَتَّعَـــــــــــــــــــــــــــــــــــــــــــــــــة </a:t>
            </a:r>
            <a:r>
              <a:rPr lang="ar-MA" dirty="0" smtClean="0"/>
              <a:t>. </a:t>
            </a:r>
          </a:p>
          <a:p>
            <a:pPr algn="r" rtl="1">
              <a:buFont typeface="Arial" pitchFamily="34" charset="0"/>
              <a:buChar char="•"/>
            </a:pPr>
            <a:r>
              <a:rPr lang="ar-MA" dirty="0" smtClean="0"/>
              <a:t>الرَّشِيدِيَّةُ </a:t>
            </a:r>
            <a:r>
              <a:rPr lang="ar-MA" dirty="0" smtClean="0"/>
              <a:t>مَدِينَة </a:t>
            </a:r>
            <a:r>
              <a:rPr lang="ar-MA" dirty="0" smtClean="0"/>
              <a:t>صَحْرَاوِيَّـــــــــــــــــــــــــــــــــة </a:t>
            </a:r>
            <a:r>
              <a:rPr lang="ar-MA" dirty="0" smtClean="0"/>
              <a:t>. </a:t>
            </a:r>
          </a:p>
          <a:p>
            <a:pPr algn="r" rtl="1">
              <a:buFont typeface="Arial" pitchFamily="34" charset="0"/>
              <a:buChar char="•"/>
            </a:pPr>
            <a:r>
              <a:rPr lang="ar-MA" dirty="0" smtClean="0"/>
              <a:t>النَّخْلَةُ بَاسِقَــــــــــــــــــــــــــــــــــــــــــــــــــــة </a:t>
            </a:r>
            <a:r>
              <a:rPr lang="ar-MA" dirty="0" smtClean="0"/>
              <a:t>. </a:t>
            </a:r>
          </a:p>
          <a:p>
            <a:pPr algn="r" rtl="1">
              <a:buFont typeface="Arial" pitchFamily="34" charset="0"/>
              <a:buChar char="•"/>
            </a:pPr>
            <a:r>
              <a:rPr lang="ar-MA" dirty="0" smtClean="0"/>
              <a:t>الشَّاطِئُ </a:t>
            </a:r>
            <a:r>
              <a:rPr lang="ar-MA" dirty="0" smtClean="0"/>
              <a:t>مُزْدَحَم بالمصطافين فِي مَدِينَةٍ السعيدية . </a:t>
            </a:r>
          </a:p>
          <a:p>
            <a:pPr algn="r" rtl="1">
              <a:buNone/>
            </a:pPr>
            <a:r>
              <a:rPr lang="ar-MA" dirty="0" smtClean="0"/>
              <a:t>.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MA" dirty="0" smtClean="0"/>
              <a:t>الوحــــــــــــــــــــــــــــــدة السادســــــــــــــــــــــــــــــــــة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ar-MA" dirty="0" smtClean="0"/>
          </a:p>
          <a:p>
            <a:pPr algn="ctr"/>
            <a:r>
              <a:rPr lang="ar-MA" sz="4000" b="1" dirty="0" smtClean="0">
                <a:solidFill>
                  <a:schemeClr val="tx2">
                    <a:lumMod val="10000"/>
                  </a:schemeClr>
                </a:solidFill>
              </a:rPr>
              <a:t>الأسبـــــــــــــــــوع:الثالث</a:t>
            </a:r>
            <a:endParaRPr lang="fr-FR" sz="40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MA" dirty="0" smtClean="0"/>
              <a:t>المستوى الرابع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MA" sz="3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درس من إعداد :ذ مجيدة </a:t>
            </a:r>
            <a:r>
              <a:rPr lang="ar-MA" sz="36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شيناب</a:t>
            </a:r>
            <a:endParaRPr lang="fr-FR" sz="36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Tm="16000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ar-MA" dirty="0" smtClean="0"/>
              <a:t>التراكيب</a:t>
            </a:r>
            <a:br>
              <a:rPr lang="ar-MA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MA" sz="6000" b="1" dirty="0" smtClean="0"/>
              <a:t>النواسخ الحرفية</a:t>
            </a:r>
            <a:endParaRPr lang="fr-FR" sz="6000" b="1" dirty="0"/>
          </a:p>
        </p:txBody>
      </p:sp>
    </p:spTree>
  </p:cSld>
  <p:clrMapOvr>
    <a:masterClrMapping/>
  </p:clrMapOvr>
  <p:transition spd="slow" advTm="16000">
    <p:push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pPr rtl="1"/>
            <a:r>
              <a:rPr lang="ar-MA" dirty="0" smtClean="0"/>
              <a:t> </a:t>
            </a:r>
            <a:r>
              <a:rPr lang="ar-MA" dirty="0" smtClean="0"/>
              <a:t>أ</a:t>
            </a:r>
            <a:r>
              <a:rPr lang="ar-MA" dirty="0" smtClean="0"/>
              <a:t>تذكر </a:t>
            </a:r>
            <a:r>
              <a:rPr lang="ar-MA" dirty="0" smtClean="0"/>
              <a:t>النواسخ الفعلية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071802" y="1643050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كــــــــــــــــــــــــــان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5429256" y="3571876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err="1" smtClean="0"/>
              <a:t>امســـــــــــــــــــــــــى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429256" y="2928934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أضحــــــــــــــــــــــــــى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71472" y="4857760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مــــــــــــــــــــــــــــادام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71472" y="4214818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مـــــــــــــــــــــــــــازال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571472" y="3571876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مابـــــــــــــــــــــــــــرح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1472" y="2928934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مافتــــــــــــــــــــــــــــئ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29256" y="4857760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بــــــــــــــــــــــــات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5429256" y="4214818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ظـــــــــــــــــــــــــــل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571472" y="2285992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ليـــــــــــــــــــــــــــــــــس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5429256" y="2285992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أصبـــــــــــــــــــــــح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5429256" y="5500702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صـــــــــــــــــــــــــار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571472" y="5500702"/>
            <a:ext cx="335758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MA" dirty="0" smtClean="0"/>
              <a:t>مـــــــــــــــــــــــــاانفك</a:t>
            </a:r>
            <a:endParaRPr lang="fr-FR" dirty="0"/>
          </a:p>
        </p:txBody>
      </p:sp>
    </p:spTree>
  </p:cSld>
  <p:clrMapOvr>
    <a:masterClrMapping/>
  </p:clrMapOvr>
  <p:transition spd="slow" advTm="16000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ar-MA" dirty="0" smtClean="0"/>
              <a:t>عملها</a:t>
            </a:r>
            <a:br>
              <a:rPr lang="ar-MA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41"/>
            <a:ext cx="8329642" cy="2928957"/>
          </a:xfrm>
        </p:spPr>
        <p:txBody>
          <a:bodyPr/>
          <a:lstStyle/>
          <a:p>
            <a:pPr algn="justLow" rtl="1"/>
            <a:r>
              <a:rPr lang="ar-MA" dirty="0" smtClean="0"/>
              <a:t>تَدْخُل النَّواسِخُ الْفِعْلِيَّةُ عَلَى الْجُمْلَةِ الِاسْمِيَّةِ . </a:t>
            </a:r>
          </a:p>
          <a:p>
            <a:pPr algn="justLow" rtl="1"/>
            <a:r>
              <a:rPr lang="ar-MA" dirty="0" smtClean="0"/>
              <a:t>تَرْفَعُ الْمُبْتَدَأَ وَيُسَمَّى </a:t>
            </a:r>
            <a:r>
              <a:rPr lang="ar-MA" dirty="0" smtClean="0"/>
              <a:t>اسْمَهَا </a:t>
            </a:r>
            <a:r>
              <a:rPr lang="ar-MA" dirty="0" smtClean="0"/>
              <a:t>. </a:t>
            </a:r>
          </a:p>
          <a:p>
            <a:pPr algn="justLow" rtl="1"/>
            <a:r>
              <a:rPr lang="ar-MA" dirty="0" smtClean="0"/>
              <a:t>تَنْصَب الْخَبَرَ </a:t>
            </a:r>
            <a:r>
              <a:rPr lang="ar-MA" dirty="0" smtClean="0"/>
              <a:t>وَيُسَمَّى </a:t>
            </a:r>
            <a:r>
              <a:rPr lang="ar-MA" dirty="0" smtClean="0"/>
              <a:t>خَبرَهَا </a:t>
            </a:r>
            <a:r>
              <a:rPr lang="ar-MA" dirty="0" smtClean="0"/>
              <a:t>. </a:t>
            </a:r>
          </a:p>
          <a:p>
            <a:pPr algn="justLow" rtl="1"/>
            <a:r>
              <a:rPr lang="ar-MA" dirty="0" smtClean="0"/>
              <a:t>مِثَال :       اَلْوَرْدُ جَمِيلٌ         </a:t>
            </a:r>
            <a:r>
              <a:rPr lang="ar-MA" dirty="0" smtClean="0"/>
              <a:t>ظَلَّ الْوَرْدُ جَمِيلًا </a:t>
            </a:r>
            <a:r>
              <a:rPr lang="ar-MA" dirty="0" smtClean="0"/>
              <a:t>.</a:t>
            </a:r>
            <a:endParaRPr lang="ar-MA" dirty="0" smtClean="0"/>
          </a:p>
        </p:txBody>
      </p:sp>
      <p:cxnSp>
        <p:nvCxnSpPr>
          <p:cNvPr id="16" name="Connecteur droit avec flèche 15"/>
          <p:cNvCxnSpPr/>
          <p:nvPr/>
        </p:nvCxnSpPr>
        <p:spPr>
          <a:xfrm rot="10800000">
            <a:off x="5286380" y="371475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6000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MA" dirty="0" smtClean="0"/>
              <a:t>النص</a:t>
            </a:r>
            <a:br>
              <a:rPr lang="ar-MA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ar-MA" dirty="0" smtClean="0"/>
              <a:t>حــــــــوارٌ فِي مُخَيَّمِ </a:t>
            </a:r>
            <a:r>
              <a:rPr lang="ar-MA" dirty="0" err="1" smtClean="0"/>
              <a:t>اكلموس</a:t>
            </a:r>
            <a:r>
              <a:rPr lang="ar-MA" dirty="0" smtClean="0"/>
              <a:t> </a:t>
            </a:r>
            <a:r>
              <a:rPr lang="ar-MA" dirty="0" smtClean="0"/>
              <a:t> </a:t>
            </a:r>
          </a:p>
          <a:p>
            <a:pPr algn="just" rtl="1">
              <a:buNone/>
            </a:pPr>
            <a:endParaRPr lang="ar-MA" dirty="0" smtClean="0"/>
          </a:p>
          <a:p>
            <a:pPr algn="just" rtl="1">
              <a:buNone/>
            </a:pPr>
            <a:r>
              <a:rPr lang="ar-MA" dirty="0" smtClean="0"/>
              <a:t>	</a:t>
            </a:r>
            <a:r>
              <a:rPr lang="ar-MA" dirty="0" smtClean="0"/>
              <a:t>الْتَقَت </a:t>
            </a:r>
            <a:r>
              <a:rPr lang="ar-MA" dirty="0" smtClean="0"/>
              <a:t>رقيةُ </a:t>
            </a:r>
            <a:r>
              <a:rPr lang="ar-MA" dirty="0" smtClean="0"/>
              <a:t>وفاطمةُ </a:t>
            </a:r>
            <a:r>
              <a:rPr lang="ar-MA" dirty="0" smtClean="0"/>
              <a:t>فِي المخيم الصَّيْفِيّ </a:t>
            </a:r>
            <a:r>
              <a:rPr lang="ar-MA" dirty="0" err="1" smtClean="0"/>
              <a:t>بأكلموس</a:t>
            </a:r>
            <a:r>
              <a:rPr lang="ar-MA" dirty="0" smtClean="0"/>
              <a:t>، وَدَار بَيْنَهُمَا الحوارُ الْآتِي: </a:t>
            </a:r>
          </a:p>
          <a:p>
            <a:pPr algn="just" rtl="1"/>
            <a:r>
              <a:rPr lang="ar-MA" dirty="0" smtClean="0"/>
              <a:t>رقيـــــة </a:t>
            </a:r>
            <a:r>
              <a:rPr lang="ar-MA" dirty="0" smtClean="0"/>
              <a:t> </a:t>
            </a:r>
            <a:r>
              <a:rPr lang="ar-MA" dirty="0" smtClean="0"/>
              <a:t>: أَنا مِن </a:t>
            </a:r>
            <a:r>
              <a:rPr lang="ar-MA" dirty="0" err="1" smtClean="0"/>
              <a:t>مَحامِيد</a:t>
            </a:r>
            <a:r>
              <a:rPr lang="ar-MA" dirty="0" smtClean="0"/>
              <a:t> </a:t>
            </a:r>
            <a:r>
              <a:rPr lang="ar-MA" dirty="0" smtClean="0"/>
              <a:t>الْغِزْلَان، إن الصَّحْرَاءَ رَائِعَةُ </a:t>
            </a:r>
            <a:r>
              <a:rPr lang="ar-MA" dirty="0" smtClean="0"/>
              <a:t>يَا لَيْتَ </a:t>
            </a:r>
            <a:r>
              <a:rPr lang="ar-MA" dirty="0" smtClean="0"/>
              <a:t>الْمَغْرِبِيَّ 	     مُهْتَمٌّ بِالسِّيَاحَة .بَيْن كثبانها </a:t>
            </a:r>
            <a:r>
              <a:rPr lang="ar-MA" dirty="0" smtClean="0"/>
              <a:t>الرَّمْلِيَّة وواحاتها </a:t>
            </a:r>
            <a:r>
              <a:rPr lang="ar-MA" dirty="0" smtClean="0"/>
              <a:t>الشاسعة </a:t>
            </a:r>
            <a:r>
              <a:rPr lang="ar-MA" dirty="0" smtClean="0"/>
              <a:t>لَعَلَّه يُسْهَم </a:t>
            </a:r>
            <a:r>
              <a:rPr lang="ar-MA" dirty="0" smtClean="0"/>
              <a:t>   	     بِذَلِكَ فِي تَشْجِيع </a:t>
            </a:r>
            <a:r>
              <a:rPr lang="ar-MA" dirty="0" smtClean="0"/>
              <a:t>السِّيَاحَة الدَّاخِلِيَّة . </a:t>
            </a:r>
          </a:p>
          <a:p>
            <a:pPr algn="just" rtl="1"/>
            <a:r>
              <a:rPr lang="ar-MA" dirty="0" smtClean="0"/>
              <a:t>فاطمـــةُ : يظهرُ لِلْجَمِيع </a:t>
            </a:r>
            <a:r>
              <a:rPr lang="ar-MA" dirty="0" smtClean="0"/>
              <a:t>كَأن السياحةَ </a:t>
            </a:r>
            <a:r>
              <a:rPr lang="ar-MA" dirty="0" smtClean="0"/>
              <a:t>مزدهرة ٌفي مدينتي </a:t>
            </a:r>
            <a:r>
              <a:rPr lang="ar-MA" dirty="0" err="1" smtClean="0"/>
              <a:t>تنغيـــر</a:t>
            </a:r>
            <a:r>
              <a:rPr lang="ar-MA" dirty="0" smtClean="0"/>
              <a:t>، </a:t>
            </a:r>
            <a:r>
              <a:rPr lang="ar-MA" dirty="0" smtClean="0"/>
              <a:t>لَكِن </a:t>
            </a:r>
            <a:r>
              <a:rPr lang="ar-MA" dirty="0" smtClean="0"/>
              <a:t>	</a:t>
            </a:r>
            <a:r>
              <a:rPr lang="ar-MA" dirty="0" smtClean="0"/>
              <a:t> </a:t>
            </a:r>
            <a:r>
              <a:rPr lang="ar-MA" dirty="0" smtClean="0"/>
              <a:t>    </a:t>
            </a:r>
            <a:r>
              <a:rPr lang="ar-MA" dirty="0" smtClean="0"/>
              <a:t>النَّشَاط محدودٌ فِي </a:t>
            </a:r>
            <a:r>
              <a:rPr lang="ar-MA" dirty="0" smtClean="0"/>
              <a:t>مَنْطِقِهِ الْمَضَايِق الَّتي يَتمُّ بِهَا تَسَلُّقُ الجِبَالِ . </a:t>
            </a:r>
          </a:p>
          <a:p>
            <a:pPr algn="just" rtl="1">
              <a:buNone/>
            </a:pPr>
            <a:endParaRPr lang="ar-MA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ransition spd="slow" advTm="1600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فهم النص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MA" dirty="0" smtClean="0"/>
              <a:t>أَيْن الْتَقَت الْفَتَاتَان ؟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dirty="0" smtClean="0"/>
              <a:t>مِنْ أَيْنَ جَاءَتْ رُقَيَّة ؟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dirty="0" smtClean="0"/>
              <a:t>مِنْ أَيْنَ جَاءَتْ فَاطِمَةُ </a:t>
            </a:r>
            <a:r>
              <a:rPr lang="ar-MA" dirty="0" smtClean="0"/>
              <a:t>؟</a:t>
            </a:r>
            <a:endParaRPr lang="ar-MA" dirty="0" smtClean="0"/>
          </a:p>
          <a:p>
            <a:pPr marL="514350" indent="-514350" algn="r" rtl="1">
              <a:buFont typeface="+mj-lt"/>
              <a:buAutoNum type="arabicPeriod"/>
            </a:pPr>
            <a:r>
              <a:rPr lang="ar-MA" dirty="0" smtClean="0"/>
              <a:t>مَا الْأُمْنِيَّة الَّتِي تَرْغَب رُقَيَّة أَنْ تَتَحَقَّقَ فِي منطقتها ؟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MA" dirty="0" smtClean="0"/>
              <a:t>مَاذَا قَالَتْ فَاطِمَةُ فِيمَا يَخُصُّ السِّيَاحَة فِي منطقتها ؟ أَيْن يَنْحَصِر النَّشَاط السِّياحِيّ فِي مَدِينَةٍ </a:t>
            </a:r>
            <a:r>
              <a:rPr lang="ar-MA" dirty="0" err="1" smtClean="0"/>
              <a:t>تنغير</a:t>
            </a:r>
            <a:r>
              <a:rPr lang="ar-MA" dirty="0" smtClean="0"/>
              <a:t> حَسَب تَعْبِير فَاطِمَة ؟ </a:t>
            </a:r>
          </a:p>
          <a:p>
            <a:pPr marL="514350" indent="-514350" algn="r" rtl="1">
              <a:buNone/>
            </a:pPr>
            <a:endParaRPr lang="fr-FR" dirty="0"/>
          </a:p>
        </p:txBody>
      </p:sp>
    </p:spTree>
  </p:cSld>
  <p:clrMapOvr>
    <a:masterClrMapping/>
  </p:clrMapOvr>
  <p:transition spd="slow" advTm="16000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الأمثلة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71472" y="2143116"/>
            <a:ext cx="8229600" cy="4389120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ar-MA" dirty="0" smtClean="0"/>
          </a:p>
          <a:p>
            <a:pPr algn="r" rtl="1"/>
            <a:r>
              <a:rPr lang="ar-MA" dirty="0" smtClean="0"/>
              <a:t>الصَّحْرَاءُ </a:t>
            </a:r>
            <a:r>
              <a:rPr lang="ar-MA" dirty="0" smtClean="0"/>
              <a:t>رائِـعَة                             إن </a:t>
            </a:r>
            <a:r>
              <a:rPr lang="ar-MA" dirty="0" smtClean="0"/>
              <a:t>الصحراءَ </a:t>
            </a:r>
            <a:r>
              <a:rPr lang="ar-MA" dirty="0" smtClean="0"/>
              <a:t>رَائِعَـةٌ </a:t>
            </a:r>
            <a:endParaRPr lang="ar-MA" dirty="0" smtClean="0"/>
          </a:p>
          <a:p>
            <a:pPr algn="r" rtl="1"/>
            <a:r>
              <a:rPr lang="ar-MA" dirty="0" smtClean="0"/>
              <a:t> </a:t>
            </a:r>
          </a:p>
          <a:p>
            <a:pPr algn="r" rtl="1"/>
            <a:r>
              <a:rPr lang="ar-MA" dirty="0" smtClean="0"/>
              <a:t>الْمَغْرِبِيّ مهتَــــمٌ </a:t>
            </a:r>
            <a:r>
              <a:rPr lang="ar-MA" dirty="0" smtClean="0"/>
              <a:t>                             ليتَ </a:t>
            </a:r>
            <a:r>
              <a:rPr lang="ar-MA" dirty="0" smtClean="0"/>
              <a:t>المغربيَّ </a:t>
            </a:r>
            <a:r>
              <a:rPr lang="ar-MA" dirty="0" smtClean="0"/>
              <a:t>مُهْتــَمٌّ </a:t>
            </a:r>
            <a:endParaRPr lang="ar-MA" dirty="0" smtClean="0"/>
          </a:p>
          <a:p>
            <a:pPr algn="r" rtl="1"/>
            <a:r>
              <a:rPr lang="ar-MA" dirty="0" smtClean="0"/>
              <a:t> </a:t>
            </a:r>
          </a:p>
          <a:p>
            <a:pPr algn="r" rtl="1"/>
            <a:r>
              <a:rPr lang="ar-MA" dirty="0" smtClean="0"/>
              <a:t>السِّيَاحَة مزدهرَةٌ </a:t>
            </a:r>
            <a:r>
              <a:rPr lang="ar-MA" dirty="0" smtClean="0"/>
              <a:t>                            كَأن </a:t>
            </a:r>
            <a:r>
              <a:rPr lang="ar-MA" dirty="0" smtClean="0"/>
              <a:t>السِّيَاحَة مزدهرةٌ </a:t>
            </a:r>
          </a:p>
          <a:p>
            <a:pPr algn="r" rtl="1"/>
            <a:r>
              <a:rPr lang="ar-MA" dirty="0" smtClean="0"/>
              <a:t> </a:t>
            </a:r>
          </a:p>
          <a:p>
            <a:pPr algn="r" rtl="1"/>
            <a:r>
              <a:rPr lang="ar-MA" dirty="0" smtClean="0"/>
              <a:t>النَّشَاط </a:t>
            </a:r>
            <a:r>
              <a:rPr lang="ar-MA" dirty="0" smtClean="0"/>
              <a:t>مَحْــــدُودٌ                             </a:t>
            </a:r>
            <a:r>
              <a:rPr lang="ar-MA" dirty="0" smtClean="0"/>
              <a:t>لَكِن النَّشَاطَ </a:t>
            </a:r>
            <a:r>
              <a:rPr lang="ar-MA" dirty="0" smtClean="0"/>
              <a:t>مَحْـــدُود </a:t>
            </a:r>
            <a:endParaRPr lang="ar-MA" dirty="0" smtClean="0"/>
          </a:p>
          <a:p>
            <a:pPr algn="r" rtl="1"/>
            <a:r>
              <a:rPr lang="ar-MA" dirty="0" smtClean="0"/>
              <a:t>.</a:t>
            </a:r>
          </a:p>
          <a:p>
            <a:pPr algn="r" rtl="1"/>
            <a:endParaRPr lang="fr-FR" dirty="0"/>
          </a:p>
        </p:txBody>
      </p:sp>
      <p:cxnSp>
        <p:nvCxnSpPr>
          <p:cNvPr id="19" name="Connecteur droit avec flèche 18"/>
          <p:cNvCxnSpPr/>
          <p:nvPr/>
        </p:nvCxnSpPr>
        <p:spPr>
          <a:xfrm rot="10800000">
            <a:off x="4214810" y="2928934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0800000">
            <a:off x="4357686" y="4714884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rot="10800000">
            <a:off x="4286248" y="3857628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rot="10800000">
            <a:off x="4286248" y="5715016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6000">
    <p:cover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697</TotalTime>
  <Words>319</Words>
  <Application>Microsoft Office PowerPoint</Application>
  <PresentationFormat>Affichage à l'écran (4:3)</PresentationFormat>
  <Paragraphs>91</Paragraphs>
  <Slides>13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Débit</vt:lpstr>
      <vt:lpstr>المرجع: المنير في اللغة العربية</vt:lpstr>
      <vt:lpstr>الوحــــــــــــــــــــــــــــــدة السادســــــــــــــــــــــــــــــــــة</vt:lpstr>
      <vt:lpstr>المستوى الرابع</vt:lpstr>
      <vt:lpstr>التراكيب </vt:lpstr>
      <vt:lpstr> أتذكر النواسخ الفعلية</vt:lpstr>
      <vt:lpstr>عملها </vt:lpstr>
      <vt:lpstr>النص </vt:lpstr>
      <vt:lpstr>فهم النص</vt:lpstr>
      <vt:lpstr>الأمثلة</vt:lpstr>
      <vt:lpstr>ألاحظ وأكتشف</vt:lpstr>
      <vt:lpstr>أستنتج</vt:lpstr>
      <vt:lpstr>نموذج إعرابي</vt:lpstr>
      <vt:lpstr>أطبق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التراكيب</dc:title>
  <dc:creator>younes</dc:creator>
  <cp:lastModifiedBy>younes</cp:lastModifiedBy>
  <cp:revision>25</cp:revision>
  <dcterms:created xsi:type="dcterms:W3CDTF">2020-05-03T02:26:47Z</dcterms:created>
  <dcterms:modified xsi:type="dcterms:W3CDTF">2020-05-08T23:10:33Z</dcterms:modified>
</cp:coreProperties>
</file>