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0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3" name="Shape 1"/>
          <p:cNvSpPr/>
          <p:nvPr/>
        </p:nvSpPr>
        <p:spPr>
          <a:xfrm>
            <a:off x="5029200" y="502920"/>
            <a:ext cx="3840480" cy="4206240"/>
          </a:xfrm>
          <a:prstGeom prst="rect">
            <a:avLst/>
          </a:prstGeom>
          <a:solidFill>
            <a:srgbClr val="241848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0" y="502920"/>
            <a:ext cx="3840480" cy="41148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5" name="Shape 3"/>
          <p:cNvSpPr/>
          <p:nvPr/>
        </p:nvSpPr>
        <p:spPr>
          <a:xfrm>
            <a:off x="5138928" y="585216"/>
            <a:ext cx="182880" cy="182880"/>
          </a:xfrm>
          <a:prstGeom prst="ellipse">
            <a:avLst/>
          </a:prstGeom>
          <a:solidFill>
            <a:srgbClr val="FF5F57"/>
          </a:solidFill>
          <a:ln/>
        </p:spPr>
      </p:sp>
      <p:sp>
        <p:nvSpPr>
          <p:cNvPr id="6" name="Shape 4"/>
          <p:cNvSpPr/>
          <p:nvPr/>
        </p:nvSpPr>
        <p:spPr>
          <a:xfrm>
            <a:off x="5376672" y="585216"/>
            <a:ext cx="182880" cy="182880"/>
          </a:xfrm>
          <a:prstGeom prst="ellipse">
            <a:avLst/>
          </a:prstGeom>
          <a:solidFill>
            <a:srgbClr val="FEBC2E"/>
          </a:solidFill>
          <a:ln/>
        </p:spPr>
      </p:sp>
      <p:sp>
        <p:nvSpPr>
          <p:cNvPr id="7" name="Shape 5"/>
          <p:cNvSpPr/>
          <p:nvPr/>
        </p:nvSpPr>
        <p:spPr>
          <a:xfrm>
            <a:off x="5614416" y="585216"/>
            <a:ext cx="182880" cy="182880"/>
          </a:xfrm>
          <a:prstGeom prst="ellipse">
            <a:avLst/>
          </a:prstGeom>
          <a:solidFill>
            <a:srgbClr val="28C840"/>
          </a:solidFill>
          <a:ln/>
        </p:spPr>
      </p:sp>
      <p:sp>
        <p:nvSpPr>
          <p:cNvPr id="8" name="Text 6"/>
          <p:cNvSpPr/>
          <p:nvPr/>
        </p:nvSpPr>
        <p:spPr>
          <a:xfrm>
            <a:off x="5852160" y="539496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Tk — Ma Fenêtre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303520" y="1097280"/>
            <a:ext cx="3291840" cy="347472"/>
          </a:xfrm>
          <a:prstGeom prst="rect">
            <a:avLst/>
          </a:prstGeom>
          <a:solidFill>
            <a:srgbClr val="1A1033"/>
          </a:solidFill>
          <a:ln/>
        </p:spPr>
      </p:sp>
      <p:sp>
        <p:nvSpPr>
          <p:cNvPr id="10" name="Text 8"/>
          <p:cNvSpPr/>
          <p:nvPr/>
        </p:nvSpPr>
        <p:spPr>
          <a:xfrm>
            <a:off x="5321808" y="1115568"/>
            <a:ext cx="325526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Bonjour, Tkinter ! 👋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303520" y="1600200"/>
            <a:ext cx="2286000" cy="329184"/>
          </a:xfrm>
          <a:prstGeom prst="rect">
            <a:avLst/>
          </a:prstGeom>
          <a:solidFill>
            <a:srgbClr val="0D0A20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376672" y="1618488"/>
            <a:ext cx="2148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C4D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Votre nom...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303520" y="2084832"/>
            <a:ext cx="1920240" cy="36576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4" name="Text 12"/>
          <p:cNvSpPr/>
          <p:nvPr/>
        </p:nvSpPr>
        <p:spPr>
          <a:xfrm>
            <a:off x="5303520" y="2084832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Valider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303520" y="2606040"/>
            <a:ext cx="256032" cy="25603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6" name="Text 14"/>
          <p:cNvSpPr/>
          <p:nvPr/>
        </p:nvSpPr>
        <p:spPr>
          <a:xfrm>
            <a:off x="5303520" y="2587752"/>
            <a:ext cx="2560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623560" y="260604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Activer le mode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303520" y="2971800"/>
            <a:ext cx="256032" cy="256032"/>
          </a:xfrm>
          <a:prstGeom prst="rect">
            <a:avLst/>
          </a:prstGeom>
          <a:solidFill>
            <a:srgbClr val="1A1033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623560" y="297180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C4D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 B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303520" y="3429000"/>
            <a:ext cx="3291840" cy="54864"/>
          </a:xfrm>
          <a:prstGeom prst="rect">
            <a:avLst/>
          </a:prstGeom>
          <a:solidFill>
            <a:srgbClr val="3D2A75"/>
          </a:solidFill>
          <a:ln/>
        </p:spPr>
      </p:sp>
      <p:sp>
        <p:nvSpPr>
          <p:cNvPr id="21" name="Shape 19"/>
          <p:cNvSpPr/>
          <p:nvPr/>
        </p:nvSpPr>
        <p:spPr>
          <a:xfrm>
            <a:off x="6217920" y="3346704"/>
            <a:ext cx="219456" cy="219456"/>
          </a:xfrm>
          <a:prstGeom prst="ellipse">
            <a:avLst/>
          </a:prstGeom>
          <a:solidFill>
            <a:srgbClr val="7C3AED"/>
          </a:solidFill>
          <a:ln/>
        </p:spPr>
      </p:sp>
      <p:sp>
        <p:nvSpPr>
          <p:cNvPr id="22" name="Shape 20"/>
          <p:cNvSpPr/>
          <p:nvPr/>
        </p:nvSpPr>
        <p:spPr>
          <a:xfrm>
            <a:off x="5303520" y="3840480"/>
            <a:ext cx="3291840" cy="201168"/>
          </a:xfrm>
          <a:prstGeom prst="rect">
            <a:avLst/>
          </a:prstGeom>
          <a:solidFill>
            <a:srgbClr val="3D2A75"/>
          </a:solidFill>
          <a:ln/>
        </p:spPr>
      </p:sp>
      <p:sp>
        <p:nvSpPr>
          <p:cNvPr id="23" name="Shape 21"/>
          <p:cNvSpPr/>
          <p:nvPr/>
        </p:nvSpPr>
        <p:spPr>
          <a:xfrm>
            <a:off x="5303520" y="3840480"/>
            <a:ext cx="2011680" cy="201168"/>
          </a:xfrm>
          <a:prstGeom prst="rect">
            <a:avLst/>
          </a:prstGeom>
          <a:solidFill>
            <a:srgbClr val="EC4899"/>
          </a:solidFill>
          <a:ln/>
        </p:spPr>
      </p:sp>
      <p:sp>
        <p:nvSpPr>
          <p:cNvPr id="24" name="Text 22"/>
          <p:cNvSpPr/>
          <p:nvPr/>
        </p:nvSpPr>
        <p:spPr>
          <a:xfrm>
            <a:off x="411480" y="822960"/>
            <a:ext cx="43891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Tkinter</a:t>
            </a:r>
            <a:endParaRPr lang="en-US" sz="6000" dirty="0"/>
          </a:p>
        </p:txBody>
      </p:sp>
      <p:sp>
        <p:nvSpPr>
          <p:cNvPr id="25" name="Text 23"/>
          <p:cNvSpPr/>
          <p:nvPr/>
        </p:nvSpPr>
        <p:spPr>
          <a:xfrm>
            <a:off x="411480" y="1874520"/>
            <a:ext cx="4389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</a:t>
            </a:r>
            <a:endParaRPr lang="en-US" sz="4200" dirty="0"/>
          </a:p>
        </p:txBody>
      </p:sp>
      <p:sp>
        <p:nvSpPr>
          <p:cNvPr id="26" name="Text 24"/>
          <p:cNvSpPr/>
          <p:nvPr/>
        </p:nvSpPr>
        <p:spPr>
          <a:xfrm>
            <a:off x="411480" y="2788920"/>
            <a:ext cx="4389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9D8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Interfaces Graphiques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9D8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Python</a:t>
            </a:r>
            <a:endParaRPr lang="en-US" sz="1800" dirty="0"/>
          </a:p>
        </p:txBody>
      </p:sp>
      <p:sp>
        <p:nvSpPr>
          <p:cNvPr id="27" name="Shape 25"/>
          <p:cNvSpPr/>
          <p:nvPr/>
        </p:nvSpPr>
        <p:spPr>
          <a:xfrm>
            <a:off x="411480" y="3794760"/>
            <a:ext cx="1005840" cy="320040"/>
          </a:xfrm>
          <a:prstGeom prst="rect">
            <a:avLst/>
          </a:prstGeom>
          <a:solidFill>
            <a:srgbClr val="2D1F55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11480" y="379476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Widgets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1508760" y="3794760"/>
            <a:ext cx="1005840" cy="320040"/>
          </a:xfrm>
          <a:prstGeom prst="rect">
            <a:avLst/>
          </a:prstGeom>
          <a:solidFill>
            <a:srgbClr val="2D1F55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1508760" y="379476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Layouts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2606040" y="3794760"/>
            <a:ext cx="1005840" cy="320040"/>
          </a:xfrm>
          <a:prstGeom prst="rect">
            <a:avLst/>
          </a:prstGeom>
          <a:solidFill>
            <a:srgbClr val="2D1F55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606040" y="379476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Événements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3703320" y="3794760"/>
            <a:ext cx="1005840" cy="320040"/>
          </a:xfrm>
          <a:prstGeom prst="rect">
            <a:avLst/>
          </a:prstGeom>
          <a:solidFill>
            <a:srgbClr val="2D1F55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703320" y="379476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Projets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20B2A"/>
          </a:solidFill>
          <a:ln/>
        </p:spPr>
      </p:sp>
      <p:sp>
        <p:nvSpPr>
          <p:cNvPr id="36" name="Text 34"/>
          <p:cNvSpPr/>
          <p:nvPr/>
        </p:nvSpPr>
        <p:spPr>
          <a:xfrm>
            <a:off x="365760" y="4882896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C4D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tkinter • Python Standard Library • GUI Toolkit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4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A1033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— Projet Final : Application en POO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Structurer une application Tkinter avec les classes Python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20040" y="1170432"/>
            <a:ext cx="5120640" cy="3749040"/>
          </a:xfrm>
          <a:prstGeom prst="rect">
            <a:avLst/>
          </a:prstGeom>
          <a:solidFill>
            <a:srgbClr val="1A1033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298448"/>
            <a:ext cx="146304" cy="146304"/>
          </a:xfrm>
          <a:prstGeom prst="ellipse">
            <a:avLst/>
          </a:prstGeom>
          <a:solidFill>
            <a:srgbClr val="FF5F57"/>
          </a:solidFill>
          <a:ln/>
        </p:spPr>
      </p:sp>
      <p:sp>
        <p:nvSpPr>
          <p:cNvPr id="7" name="Shape 5"/>
          <p:cNvSpPr/>
          <p:nvPr/>
        </p:nvSpPr>
        <p:spPr>
          <a:xfrm>
            <a:off x="658368" y="1298448"/>
            <a:ext cx="146304" cy="146304"/>
          </a:xfrm>
          <a:prstGeom prst="ellipse">
            <a:avLst/>
          </a:prstGeom>
          <a:solidFill>
            <a:srgbClr val="FEBC2E"/>
          </a:solidFill>
          <a:ln/>
        </p:spPr>
      </p:sp>
      <p:sp>
        <p:nvSpPr>
          <p:cNvPr id="8" name="Shape 6"/>
          <p:cNvSpPr/>
          <p:nvPr/>
        </p:nvSpPr>
        <p:spPr>
          <a:xfrm>
            <a:off x="859536" y="1298448"/>
            <a:ext cx="146304" cy="146304"/>
          </a:xfrm>
          <a:prstGeom prst="ellipse">
            <a:avLst/>
          </a:prstGeom>
          <a:solidFill>
            <a:srgbClr val="28C840"/>
          </a:solidFill>
          <a:ln/>
        </p:spPr>
      </p:sp>
      <p:sp>
        <p:nvSpPr>
          <p:cNvPr id="9" name="Text 7"/>
          <p:cNvSpPr/>
          <p:nvPr/>
        </p:nvSpPr>
        <p:spPr>
          <a:xfrm>
            <a:off x="1078992" y="1298448"/>
            <a:ext cx="4114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C4D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app.py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57200" y="1536192"/>
            <a:ext cx="484632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586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import</a:t>
            </a:r>
            <a:pPr indent="0" marL="0">
              <a:buNone/>
            </a:pPr>
            <a:r>
              <a:rPr lang="en-US" sz="11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tkinter </a:t>
            </a:r>
            <a:pPr indent="0" marL="0">
              <a:buNone/>
            </a:pPr>
            <a:r>
              <a:rPr lang="en-US" sz="1150" dirty="0">
                <a:solidFill>
                  <a:srgbClr val="C586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as</a:t>
            </a:r>
            <a:pPr indent="0" marL="0">
              <a:buNone/>
            </a:pPr>
            <a:r>
              <a:rPr lang="en-US" sz="11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tk
</a:t>
            </a:r>
            <a:pPr indent="0" marL="0">
              <a:buNone/>
            </a:pPr>
            <a:r>
              <a:rPr lang="en-US" sz="1150" dirty="0">
                <a:solidFill>
                  <a:srgbClr val="C586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</a:t>
            </a:r>
            <a:pPr indent="0" marL="0">
              <a:buNone/>
            </a:pPr>
            <a:r>
              <a:rPr lang="en-US" sz="115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Application</a:t>
            </a:r>
            <a:pPr indent="0" marL="0">
              <a:buNone/>
            </a:pPr>
            <a:r>
              <a:rPr lang="en-US" sz="11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pPr indent="0" marL="0">
              <a:buNone/>
            </a:pPr>
            <a:r>
              <a:rPr lang="en-US" sz="115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tk.Tk</a:t>
            </a:r>
            <a:pPr indent="0" marL="0">
              <a:buNone/>
            </a:pPr>
            <a:r>
              <a:rPr lang="en-US" sz="11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):
</a:t>
            </a:r>
            <a:pPr indent="0" marL="0">
              <a:buNone/>
            </a:pPr>
            <a:r>
              <a:rPr lang="en-US" sz="1150" dirty="0">
                <a:solidFill>
                  <a:srgbClr val="C586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def</a:t>
            </a:r>
            <a:pPr indent="0" marL="0">
              <a:buNone/>
            </a:pPr>
            <a:r>
              <a:rPr lang="en-US" sz="1150" dirty="0">
                <a:solidFill>
                  <a:srgbClr val="DCDC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__init__</a:t>
            </a:r>
            <a:pPr indent="0" marL="0">
              <a:buNone/>
            </a:pPr>
            <a:r>
              <a:rPr lang="en-US" sz="11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(self):
</a:t>
            </a:r>
            <a:pPr indent="0" marL="0">
              <a:buNone/>
            </a:pPr>
            <a:r>
              <a:rPr lang="en-US" sz="11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super().__init__()
</a:t>
            </a:r>
            <a:pPr indent="0" marL="0">
              <a:buNone/>
            </a:pPr>
            <a:r>
              <a:rPr lang="en-US" sz="11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self.title(</a:t>
            </a:r>
            <a:pPr indent="0" marL="0">
              <a:buNone/>
            </a:pPr>
            <a:r>
              <a:rPr lang="en-US" sz="1150" dirty="0">
                <a:solidFill>
                  <a:srgbClr val="CE91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"Mon App"</a:t>
            </a:r>
            <a:pPr indent="0" marL="0">
              <a:buNone/>
            </a:pPr>
            <a:r>
              <a:rPr lang="en-US" sz="11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
</a:t>
            </a:r>
            <a:pPr indent="0" marL="0">
              <a:buNone/>
            </a:pPr>
            <a:r>
              <a:rPr lang="en-US" sz="11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self.geometry(</a:t>
            </a:r>
            <a:pPr indent="0" marL="0">
              <a:buNone/>
            </a:pPr>
            <a:r>
              <a:rPr lang="en-US" sz="1150" dirty="0">
                <a:solidFill>
                  <a:srgbClr val="CE91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"600x400"</a:t>
            </a:r>
            <a:pPr indent="0" marL="0">
              <a:buNone/>
            </a:pPr>
            <a:r>
              <a:rPr lang="en-US" sz="11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
</a:t>
            </a:r>
            <a:pPr indent="0" marL="0">
              <a:buNone/>
            </a:pPr>
            <a:r>
              <a:rPr lang="en-US" sz="11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self._build_ui()
</a:t>
            </a:r>
            <a:pPr indent="0" marL="0">
              <a:buNone/>
            </a:pPr>
            <a:r>
              <a:rPr lang="en-US" sz="1150" dirty="0">
                <a:solidFill>
                  <a:srgbClr val="C586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def</a:t>
            </a:r>
            <a:pPr indent="0" marL="0">
              <a:buNone/>
            </a:pPr>
            <a:r>
              <a:rPr lang="en-US" sz="1150" dirty="0">
                <a:solidFill>
                  <a:srgbClr val="DCDC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_build_ui</a:t>
            </a:r>
            <a:pPr indent="0" marL="0">
              <a:buNone/>
            </a:pPr>
            <a:r>
              <a:rPr lang="en-US" sz="11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(self):
</a:t>
            </a:r>
            <a:pPr indent="0" marL="0">
              <a:buNone/>
            </a:pPr>
            <a:r>
              <a:rPr lang="en-US" sz="11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self.lbl = tk.Label(
</a:t>
            </a:r>
            <a:pPr indent="0" marL="0">
              <a:buNone/>
            </a:pPr>
            <a:r>
              <a:rPr lang="en-US" sz="11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self, text=</a:t>
            </a:r>
            <a:pPr indent="0" marL="0">
              <a:buNone/>
            </a:pPr>
            <a:r>
              <a:rPr lang="en-US" sz="1150" dirty="0">
                <a:solidFill>
                  <a:srgbClr val="CE91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"Bienvenue!"</a:t>
            </a:r>
            <a:pPr indent="0" marL="0">
              <a:buNone/>
            </a:pPr>
            <a:r>
              <a:rPr lang="en-US" sz="11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
</a:t>
            </a:r>
            <a:pPr indent="0" marL="0">
              <a:buNone/>
            </a:pPr>
            <a:r>
              <a:rPr lang="en-US" sz="11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self.lbl.pack(pady=</a:t>
            </a:r>
            <a:pPr indent="0" marL="0">
              <a:buNone/>
            </a:pPr>
            <a:r>
              <a:rPr lang="en-US" sz="1150" dirty="0">
                <a:solidFill>
                  <a:srgbClr val="B5CE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20</a:t>
            </a:r>
            <a:pPr indent="0" marL="0">
              <a:buNone/>
            </a:pPr>
            <a:r>
              <a:rPr lang="en-US" sz="11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
</a:t>
            </a:r>
            <a:pPr indent="0" marL="0">
              <a:buNone/>
            </a:pPr>
            <a:r>
              <a:rPr lang="en-US" sz="1150" dirty="0">
                <a:solidFill>
                  <a:srgbClr val="C586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def</a:t>
            </a:r>
            <a:pPr indent="0" marL="0">
              <a:buNone/>
            </a:pPr>
            <a:r>
              <a:rPr lang="en-US" sz="1150" dirty="0">
                <a:solidFill>
                  <a:srgbClr val="DCDC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run</a:t>
            </a:r>
            <a:pPr indent="0" marL="0">
              <a:buNone/>
            </a:pPr>
            <a:r>
              <a:rPr lang="en-US" sz="11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(self):
</a:t>
            </a:r>
            <a:pPr indent="0" marL="0">
              <a:buNone/>
            </a:pPr>
            <a:r>
              <a:rPr lang="en-US" sz="11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self.mainloop()
</a:t>
            </a:r>
            <a:pPr indent="0" marL="0">
              <a:buNone/>
            </a:pPr>
            <a:r>
              <a:rPr lang="en-US" sz="1150" dirty="0">
                <a:solidFill>
                  <a:srgbClr val="C586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</a:t>
            </a:r>
            <a:pPr indent="0" marL="0">
              <a:buNone/>
            </a:pPr>
            <a:r>
              <a:rPr lang="en-US" sz="11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__name__ == </a:t>
            </a:r>
            <a:pPr indent="0" marL="0">
              <a:buNone/>
            </a:pPr>
            <a:r>
              <a:rPr lang="en-US" sz="1150" dirty="0">
                <a:solidFill>
                  <a:srgbClr val="CE91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"__main__"</a:t>
            </a:r>
            <a:pPr indent="0" marL="0">
              <a:buNone/>
            </a:pPr>
            <a:r>
              <a:rPr lang="en-US" sz="11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:
</a:t>
            </a:r>
            <a:pPr indent="0" marL="0">
              <a:buNone/>
            </a:pPr>
            <a:r>
              <a:rPr lang="en-US" sz="11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Application().run()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5623560" y="1170432"/>
            <a:ext cx="3246120" cy="80467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5623560" y="1170432"/>
            <a:ext cx="54864" cy="80467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3" name="Text 11"/>
          <p:cNvSpPr/>
          <p:nvPr/>
        </p:nvSpPr>
        <p:spPr>
          <a:xfrm>
            <a:off x="5724144" y="126187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🏗️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6272784" y="1243584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0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Hériter de tk.Tk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272784" y="15361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classe principale hérite de tk.Tk pour un accès direct aux méthodes.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623560" y="2084832"/>
            <a:ext cx="3246120" cy="80467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623560" y="2084832"/>
            <a:ext cx="54864" cy="80467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8" name="Text 16"/>
          <p:cNvSpPr/>
          <p:nvPr/>
        </p:nvSpPr>
        <p:spPr>
          <a:xfrm>
            <a:off x="5724144" y="217627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🧩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6272784" y="2157984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0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Séparer la logique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272784" y="24505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_build_ui() crée les widgets, séparé de la logique métier.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623560" y="2999232"/>
            <a:ext cx="3246120" cy="80467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5623560" y="2999232"/>
            <a:ext cx="54864" cy="80467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3" name="Text 21"/>
          <p:cNvSpPr/>
          <p:nvPr/>
        </p:nvSpPr>
        <p:spPr>
          <a:xfrm>
            <a:off x="5724144" y="309067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📦</a:t>
            </a:r>
            <a:endParaRPr lang="en-US" sz="2400" dirty="0"/>
          </a:p>
        </p:txBody>
      </p:sp>
      <p:sp>
        <p:nvSpPr>
          <p:cNvPr id="24" name="Text 22"/>
          <p:cNvSpPr/>
          <p:nvPr/>
        </p:nvSpPr>
        <p:spPr>
          <a:xfrm>
            <a:off x="6272784" y="3072384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0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Frames comme modules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272784" y="33649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Utiliser tk.Frame pour grouper les sections de l'interface.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5623560" y="3913632"/>
            <a:ext cx="3246120" cy="80467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5623560" y="3913632"/>
            <a:ext cx="54864" cy="80467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8" name="Text 26"/>
          <p:cNvSpPr/>
          <p:nvPr/>
        </p:nvSpPr>
        <p:spPr>
          <a:xfrm>
            <a:off x="5724144" y="400507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🔒</a:t>
            </a:r>
            <a:endParaRPr lang="en-US" sz="2400" dirty="0"/>
          </a:p>
        </p:txBody>
      </p:sp>
      <p:sp>
        <p:nvSpPr>
          <p:cNvPr id="29" name="Text 27"/>
          <p:cNvSpPr/>
          <p:nvPr/>
        </p:nvSpPr>
        <p:spPr>
          <a:xfrm>
            <a:off x="6272784" y="3986784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0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Variables d'instance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272784" y="42793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self.var pour les variables Tkinter accessibles dans toute la classe.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10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0" cy="514350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3" name="Shape 1"/>
          <p:cNvSpPr/>
          <p:nvPr/>
        </p:nvSpPr>
        <p:spPr>
          <a:xfrm>
            <a:off x="-457200" y="-457200"/>
            <a:ext cx="2743200" cy="2743200"/>
          </a:xfrm>
          <a:prstGeom prst="ellipse">
            <a:avLst/>
          </a:prstGeom>
          <a:solidFill>
            <a:srgbClr val="6D28D9">
              <a:alpha val="5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371600" y="3474720"/>
            <a:ext cx="2286000" cy="2286000"/>
          </a:xfrm>
          <a:prstGeom prst="ellipse">
            <a:avLst/>
          </a:prstGeom>
          <a:solidFill>
            <a:srgbClr val="8B5CF6">
              <a:alpha val="5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731520"/>
            <a:ext cx="2743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200" dirty="0">
                <a:solidFill>
                  <a:srgbClr val="000000"/>
                </a:solidFill>
              </a:rPr>
              <a:t>🖥️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274320" y="2240280"/>
            <a:ext cx="3108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Tkinter</a:t>
            </a:r>
            <a:endParaRPr lang="en-US" sz="2600" dirty="0"/>
          </a:p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274320" y="324612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4B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Interfaces Graphiques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C4B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Python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82880" y="411480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4B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Intro  ·  02 Widgets  ·  03 Layout  ·  04 Events  ·  05 Avancé  ·  06 POO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3931920" y="320040"/>
            <a:ext cx="4937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Prêt à créer vos apps!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3931920" y="1078992"/>
            <a:ext cx="4937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Ressources pour aller plus loin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3931920" y="1508760"/>
            <a:ext cx="4937760" cy="685800"/>
          </a:xfrm>
          <a:prstGeom prst="rect">
            <a:avLst/>
          </a:prstGeom>
          <a:solidFill>
            <a:srgbClr val="2D1F55"/>
          </a:solidFill>
          <a:ln/>
        </p:spPr>
      </p:sp>
      <p:sp>
        <p:nvSpPr>
          <p:cNvPr id="12" name="Shape 10"/>
          <p:cNvSpPr/>
          <p:nvPr/>
        </p:nvSpPr>
        <p:spPr>
          <a:xfrm>
            <a:off x="3931920" y="1508760"/>
            <a:ext cx="54864" cy="685800"/>
          </a:xfrm>
          <a:prstGeom prst="rect">
            <a:avLst/>
          </a:prstGeom>
          <a:solidFill>
            <a:srgbClr val="A78BFA"/>
          </a:solidFill>
          <a:ln/>
        </p:spPr>
      </p:sp>
      <p:sp>
        <p:nvSpPr>
          <p:cNvPr id="13" name="Text 11"/>
          <p:cNvSpPr/>
          <p:nvPr/>
        </p:nvSpPr>
        <p:spPr>
          <a:xfrm>
            <a:off x="4041648" y="16002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📚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4553712" y="1581912"/>
            <a:ext cx="4160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Documentation officielle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53712" y="1892808"/>
            <a:ext cx="4160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docs.python.org/3/library/tkinter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931920" y="2313432"/>
            <a:ext cx="4937760" cy="685800"/>
          </a:xfrm>
          <a:prstGeom prst="rect">
            <a:avLst/>
          </a:prstGeom>
          <a:solidFill>
            <a:srgbClr val="2D1F55"/>
          </a:solidFill>
          <a:ln/>
        </p:spPr>
      </p:sp>
      <p:sp>
        <p:nvSpPr>
          <p:cNvPr id="17" name="Shape 15"/>
          <p:cNvSpPr/>
          <p:nvPr/>
        </p:nvSpPr>
        <p:spPr>
          <a:xfrm>
            <a:off x="3931920" y="2313432"/>
            <a:ext cx="54864" cy="685800"/>
          </a:xfrm>
          <a:prstGeom prst="rect">
            <a:avLst/>
          </a:prstGeom>
          <a:solidFill>
            <a:srgbClr val="A78BFA"/>
          </a:solidFill>
          <a:ln/>
        </p:spPr>
      </p:sp>
      <p:sp>
        <p:nvSpPr>
          <p:cNvPr id="18" name="Text 16"/>
          <p:cNvSpPr/>
          <p:nvPr/>
        </p:nvSpPr>
        <p:spPr>
          <a:xfrm>
            <a:off x="4041648" y="240487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🎮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4553712" y="2386584"/>
            <a:ext cx="4160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Projets pratiques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553712" y="2697480"/>
            <a:ext cx="4160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Calculatrice, Éditeur texte, Jeu Snake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931920" y="3118104"/>
            <a:ext cx="4937760" cy="685800"/>
          </a:xfrm>
          <a:prstGeom prst="rect">
            <a:avLst/>
          </a:prstGeom>
          <a:solidFill>
            <a:srgbClr val="2D1F55"/>
          </a:solidFill>
          <a:ln/>
        </p:spPr>
      </p:sp>
      <p:sp>
        <p:nvSpPr>
          <p:cNvPr id="22" name="Shape 20"/>
          <p:cNvSpPr/>
          <p:nvPr/>
        </p:nvSpPr>
        <p:spPr>
          <a:xfrm>
            <a:off x="3931920" y="3118104"/>
            <a:ext cx="54864" cy="685800"/>
          </a:xfrm>
          <a:prstGeom prst="rect">
            <a:avLst/>
          </a:prstGeom>
          <a:solidFill>
            <a:srgbClr val="A78BFA"/>
          </a:solidFill>
          <a:ln/>
        </p:spPr>
      </p:sp>
      <p:sp>
        <p:nvSpPr>
          <p:cNvPr id="23" name="Text 21"/>
          <p:cNvSpPr/>
          <p:nvPr/>
        </p:nvSpPr>
        <p:spPr>
          <a:xfrm>
            <a:off x="4041648" y="320954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🎨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4553712" y="3191256"/>
            <a:ext cx="4160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Thèmes &amp; Styles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4553712" y="3502152"/>
            <a:ext cx="4160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ttkthemes · ttkbootstrap (Bootstrap pour ttk)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931920" y="3922776"/>
            <a:ext cx="4937760" cy="685800"/>
          </a:xfrm>
          <a:prstGeom prst="rect">
            <a:avLst/>
          </a:prstGeom>
          <a:solidFill>
            <a:srgbClr val="2D1F55"/>
          </a:solidFill>
          <a:ln/>
        </p:spPr>
      </p:sp>
      <p:sp>
        <p:nvSpPr>
          <p:cNvPr id="27" name="Shape 25"/>
          <p:cNvSpPr/>
          <p:nvPr/>
        </p:nvSpPr>
        <p:spPr>
          <a:xfrm>
            <a:off x="3931920" y="3922776"/>
            <a:ext cx="54864" cy="685800"/>
          </a:xfrm>
          <a:prstGeom prst="rect">
            <a:avLst/>
          </a:prstGeom>
          <a:solidFill>
            <a:srgbClr val="A78BFA"/>
          </a:solidFill>
          <a:ln/>
        </p:spPr>
      </p:sp>
      <p:sp>
        <p:nvSpPr>
          <p:cNvPr id="28" name="Text 26"/>
          <p:cNvSpPr/>
          <p:nvPr/>
        </p:nvSpPr>
        <p:spPr>
          <a:xfrm>
            <a:off x="4041648" y="401421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🌐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4553712" y="3995928"/>
            <a:ext cx="4160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Alternatives modernes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4553712" y="4306824"/>
            <a:ext cx="4160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PyQt5, Kivy, CustomTkinter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3931920" y="4754880"/>
            <a:ext cx="4937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C4D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maîtrise de Tkinter est votre porte d'entrée vers le développement d'applications desktop en Python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4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A1033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01168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du Cours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320040" y="1234440"/>
            <a:ext cx="2697480" cy="1600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234440"/>
            <a:ext cx="2697480" cy="45720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28016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051560" y="132588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Introduction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1783080"/>
            <a:ext cx="2423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Qu'est-ce que Tkinter?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Installation &amp; première fenêtre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00400" y="1234440"/>
            <a:ext cx="2697480" cy="1600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00400" y="1234440"/>
            <a:ext cx="2697480" cy="45720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11" name="Text 9"/>
          <p:cNvSpPr/>
          <p:nvPr/>
        </p:nvSpPr>
        <p:spPr>
          <a:xfrm>
            <a:off x="3337560" y="128016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3931920" y="132588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Widgets de base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337560" y="1783080"/>
            <a:ext cx="2423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Label, Button, Entry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Text, Checkbutton, Radiobutton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080760" y="1234440"/>
            <a:ext cx="2697480" cy="1600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080760" y="1234440"/>
            <a:ext cx="2697480" cy="45720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6" name="Text 14"/>
          <p:cNvSpPr/>
          <p:nvPr/>
        </p:nvSpPr>
        <p:spPr>
          <a:xfrm>
            <a:off x="6217920" y="128016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6812280" y="132588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 en page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217920" y="1783080"/>
            <a:ext cx="2423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pack(), grid(), place()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Frames &amp; organisation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20040" y="3063240"/>
            <a:ext cx="2697480" cy="1600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20040" y="3063240"/>
            <a:ext cx="2697480" cy="457200"/>
          </a:xfrm>
          <a:prstGeom prst="rect">
            <a:avLst/>
          </a:prstGeom>
          <a:solidFill>
            <a:srgbClr val="EC4899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" y="310896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1051560" y="315468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Événements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57200" y="3611880"/>
            <a:ext cx="2423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bind(), command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 des interactions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3200400" y="3063240"/>
            <a:ext cx="2697480" cy="1600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200400" y="3063240"/>
            <a:ext cx="2697480" cy="457200"/>
          </a:xfrm>
          <a:prstGeom prst="rect">
            <a:avLst/>
          </a:prstGeom>
          <a:solidFill>
            <a:srgbClr val="DB2777"/>
          </a:solidFill>
          <a:ln/>
        </p:spPr>
      </p:sp>
      <p:sp>
        <p:nvSpPr>
          <p:cNvPr id="26" name="Text 24"/>
          <p:cNvSpPr/>
          <p:nvPr/>
        </p:nvSpPr>
        <p:spPr>
          <a:xfrm>
            <a:off x="3337560" y="310896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3931920" y="315468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Widgets avancés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3337560" y="3611880"/>
            <a:ext cx="2423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Canvas, Listbox, Menu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Scrollbar, Combobox, Spinbox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6080760" y="3063240"/>
            <a:ext cx="2697480" cy="1600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6080760" y="3063240"/>
            <a:ext cx="2697480" cy="457200"/>
          </a:xfrm>
          <a:prstGeom prst="rect">
            <a:avLst/>
          </a:prstGeom>
          <a:solidFill>
            <a:srgbClr val="9D174D"/>
          </a:solidFill>
          <a:ln/>
        </p:spPr>
      </p:sp>
      <p:sp>
        <p:nvSpPr>
          <p:cNvPr id="31" name="Text 29"/>
          <p:cNvSpPr/>
          <p:nvPr/>
        </p:nvSpPr>
        <p:spPr>
          <a:xfrm>
            <a:off x="6217920" y="310896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2200" dirty="0"/>
          </a:p>
        </p:txBody>
      </p:sp>
      <p:sp>
        <p:nvSpPr>
          <p:cNvPr id="32" name="Text 30"/>
          <p:cNvSpPr/>
          <p:nvPr/>
        </p:nvSpPr>
        <p:spPr>
          <a:xfrm>
            <a:off x="6812280" y="315468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 final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6217920" y="3611880"/>
            <a:ext cx="2423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complète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Bonne pratiques &amp; OOP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0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EC48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Introduction &amp; Première Fenêtre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Créer votre première fenêtre Tkinter en 5 lignes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5120640" cy="3703320"/>
          </a:xfrm>
          <a:prstGeom prst="rect">
            <a:avLst/>
          </a:prstGeom>
          <a:solidFill>
            <a:srgbClr val="0D0A20"/>
          </a:solidFill>
          <a:ln w="12700">
            <a:solidFill>
              <a:srgbClr val="3D2A7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30352" y="1298448"/>
            <a:ext cx="164592" cy="164592"/>
          </a:xfrm>
          <a:prstGeom prst="ellipse">
            <a:avLst/>
          </a:prstGeom>
          <a:solidFill>
            <a:srgbClr val="FF5F57"/>
          </a:solidFill>
          <a:ln/>
        </p:spPr>
      </p:sp>
      <p:sp>
        <p:nvSpPr>
          <p:cNvPr id="7" name="Shape 5"/>
          <p:cNvSpPr/>
          <p:nvPr/>
        </p:nvSpPr>
        <p:spPr>
          <a:xfrm>
            <a:off x="749808" y="1298448"/>
            <a:ext cx="164592" cy="164592"/>
          </a:xfrm>
          <a:prstGeom prst="ellipse">
            <a:avLst/>
          </a:prstGeom>
          <a:solidFill>
            <a:srgbClr val="FEBC2E"/>
          </a:solidFill>
          <a:ln/>
        </p:spPr>
      </p:sp>
      <p:sp>
        <p:nvSpPr>
          <p:cNvPr id="8" name="Shape 6"/>
          <p:cNvSpPr/>
          <p:nvPr/>
        </p:nvSpPr>
        <p:spPr>
          <a:xfrm>
            <a:off x="969264" y="1298448"/>
            <a:ext cx="164592" cy="164592"/>
          </a:xfrm>
          <a:prstGeom prst="ellipse">
            <a:avLst/>
          </a:prstGeom>
          <a:solidFill>
            <a:srgbClr val="28C840"/>
          </a:solidFill>
          <a:ln/>
        </p:spPr>
      </p:sp>
      <p:sp>
        <p:nvSpPr>
          <p:cNvPr id="9" name="Text 7"/>
          <p:cNvSpPr/>
          <p:nvPr/>
        </p:nvSpPr>
        <p:spPr>
          <a:xfrm>
            <a:off x="1188720" y="1289304"/>
            <a:ext cx="4114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C4D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main.py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02920" y="1572768"/>
            <a:ext cx="484632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C586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import</a:t>
            </a:r>
            <a:pPr indent="0" marL="0">
              <a:buNone/>
            </a:pPr>
            <a:r>
              <a:rPr lang="en-US" sz="13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tkinter </a:t>
            </a:r>
            <a:pPr indent="0" marL="0">
              <a:buNone/>
            </a:pPr>
            <a:r>
              <a:rPr lang="en-US" sz="1350" dirty="0">
                <a:solidFill>
                  <a:srgbClr val="C586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as</a:t>
            </a:r>
            <a:pPr indent="0" marL="0">
              <a:buNone/>
            </a:pPr>
            <a:r>
              <a:rPr lang="en-US" sz="13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tk
</a:t>
            </a:r>
            <a:pPr indent="0" marL="0">
              <a:buNone/>
            </a:pPr>
            <a:r>
              <a:rPr lang="en-US" sz="1350" dirty="0">
                <a:solidFill>
                  <a:srgbClr val="6A995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Créer la fenêtre principale
</a:t>
            </a:r>
            <a:pPr indent="0" marL="0">
              <a:buNone/>
            </a:pPr>
            <a:r>
              <a:rPr lang="en-US" sz="13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root</a:t>
            </a:r>
            <a:pPr indent="0" marL="0">
              <a:buNone/>
            </a:pPr>
            <a:r>
              <a:rPr lang="en-US" sz="1350" dirty="0">
                <a:solidFill>
                  <a:srgbClr val="DCDC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= </a:t>
            </a:r>
            <a:pPr indent="0" marL="0">
              <a:buNone/>
            </a:pPr>
            <a:r>
              <a:rPr lang="en-US" sz="135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tk</a:t>
            </a:r>
            <a:pPr indent="0" marL="0">
              <a:buNone/>
            </a:pPr>
            <a:r>
              <a:rPr lang="en-US" sz="1350" dirty="0">
                <a:solidFill>
                  <a:srgbClr val="DCDC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.Tk()
</a:t>
            </a:r>
            <a:pPr indent="0" marL="0">
              <a:buNone/>
            </a:pPr>
            <a:r>
              <a:rPr lang="en-US" sz="1350" dirty="0">
                <a:solidFill>
                  <a:srgbClr val="6A995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Configurer la fenêtre
</a:t>
            </a:r>
            <a:pPr indent="0" marL="0">
              <a:buNone/>
            </a:pPr>
            <a:r>
              <a:rPr lang="en-US" sz="13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root</a:t>
            </a:r>
            <a:pPr indent="0" marL="0">
              <a:buNone/>
            </a:pPr>
            <a:r>
              <a:rPr lang="en-US" sz="1350" dirty="0">
                <a:solidFill>
                  <a:srgbClr val="DCDC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.title(</a:t>
            </a:r>
            <a:pPr indent="0" marL="0">
              <a:buNone/>
            </a:pPr>
            <a:r>
              <a:rPr lang="en-US" sz="1350" dirty="0">
                <a:solidFill>
                  <a:srgbClr val="CE91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"Ma première app"</a:t>
            </a:r>
            <a:pPr indent="0" marL="0">
              <a:buNone/>
            </a:pPr>
            <a:r>
              <a:rPr lang="en-US" sz="1350" dirty="0">
                <a:solidFill>
                  <a:srgbClr val="DCDC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
</a:t>
            </a:r>
            <a:pPr indent="0" marL="0">
              <a:buNone/>
            </a:pPr>
            <a:r>
              <a:rPr lang="en-US" sz="13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root</a:t>
            </a:r>
            <a:pPr indent="0" marL="0">
              <a:buNone/>
            </a:pPr>
            <a:r>
              <a:rPr lang="en-US" sz="1350" dirty="0">
                <a:solidFill>
                  <a:srgbClr val="DCDC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.geometry(</a:t>
            </a:r>
            <a:pPr indent="0" marL="0">
              <a:buNone/>
            </a:pPr>
            <a:r>
              <a:rPr lang="en-US" sz="1350" dirty="0">
                <a:solidFill>
                  <a:srgbClr val="CE91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"400x300"</a:t>
            </a:r>
            <a:pPr indent="0" marL="0">
              <a:buNone/>
            </a:pPr>
            <a:r>
              <a:rPr lang="en-US" sz="1350" dirty="0">
                <a:solidFill>
                  <a:srgbClr val="DCDC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
</a:t>
            </a:r>
            <a:pPr indent="0" marL="0">
              <a:buNone/>
            </a:pPr>
            <a:r>
              <a:rPr lang="en-US" sz="13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root</a:t>
            </a:r>
            <a:pPr indent="0" marL="0">
              <a:buNone/>
            </a:pPr>
            <a:r>
              <a:rPr lang="en-US" sz="1350" dirty="0">
                <a:solidFill>
                  <a:srgbClr val="DCDC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.resizable(</a:t>
            </a:r>
            <a:pPr indent="0" marL="0">
              <a:buNone/>
            </a:pPr>
            <a:r>
              <a:rPr lang="en-US" sz="1350" dirty="0">
                <a:solidFill>
                  <a:srgbClr val="569CD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True</a:t>
            </a:r>
            <a:pPr indent="0" marL="0">
              <a:buNone/>
            </a:pPr>
            <a:r>
              <a:rPr lang="en-US" sz="1350" dirty="0">
                <a:solidFill>
                  <a:srgbClr val="DCDC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, </a:t>
            </a:r>
            <a:pPr indent="0" marL="0">
              <a:buNone/>
            </a:pPr>
            <a:r>
              <a:rPr lang="en-US" sz="1350" dirty="0">
                <a:solidFill>
                  <a:srgbClr val="569CD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True</a:t>
            </a:r>
            <a:pPr indent="0" marL="0">
              <a:buNone/>
            </a:pPr>
            <a:r>
              <a:rPr lang="en-US" sz="1350" dirty="0">
                <a:solidFill>
                  <a:srgbClr val="DCDC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
</a:t>
            </a:r>
            <a:pPr indent="0" marL="0">
              <a:buNone/>
            </a:pPr>
            <a:r>
              <a:rPr lang="en-US" sz="1350" dirty="0">
                <a:solidFill>
                  <a:srgbClr val="6A995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Lancer la boucle principale
</a:t>
            </a:r>
            <a:pPr indent="0" marL="0">
              <a:buNone/>
            </a:pPr>
            <a:r>
              <a:rPr lang="en-US" sz="13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root</a:t>
            </a:r>
            <a:pPr indent="0" marL="0">
              <a:buNone/>
            </a:pPr>
            <a:r>
              <a:rPr lang="en-US" sz="1350" dirty="0">
                <a:solidFill>
                  <a:srgbClr val="DCDC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.mainloop()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5715000" y="1170432"/>
            <a:ext cx="3200400" cy="804672"/>
          </a:xfrm>
          <a:prstGeom prst="rect">
            <a:avLst/>
          </a:prstGeom>
          <a:solidFill>
            <a:srgbClr val="2D1F55"/>
          </a:solidFill>
          <a:ln/>
        </p:spPr>
      </p:sp>
      <p:sp>
        <p:nvSpPr>
          <p:cNvPr id="12" name="Shape 10"/>
          <p:cNvSpPr/>
          <p:nvPr/>
        </p:nvSpPr>
        <p:spPr>
          <a:xfrm>
            <a:off x="5715000" y="1170432"/>
            <a:ext cx="54864" cy="80467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3" name="Text 11"/>
          <p:cNvSpPr/>
          <p:nvPr/>
        </p:nvSpPr>
        <p:spPr>
          <a:xfrm>
            <a:off x="5806440" y="122529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🪟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6355080" y="1225296"/>
            <a:ext cx="2423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A78BF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tk.Tk()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355080" y="1536192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D8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Crée la fenêtre racine principale de l'application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715000" y="2084832"/>
            <a:ext cx="3200400" cy="804672"/>
          </a:xfrm>
          <a:prstGeom prst="rect">
            <a:avLst/>
          </a:prstGeom>
          <a:solidFill>
            <a:srgbClr val="2D1F55"/>
          </a:solidFill>
          <a:ln/>
        </p:spPr>
      </p:sp>
      <p:sp>
        <p:nvSpPr>
          <p:cNvPr id="17" name="Shape 15"/>
          <p:cNvSpPr/>
          <p:nvPr/>
        </p:nvSpPr>
        <p:spPr>
          <a:xfrm>
            <a:off x="5715000" y="2084832"/>
            <a:ext cx="54864" cy="80467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8" name="Text 16"/>
          <p:cNvSpPr/>
          <p:nvPr/>
        </p:nvSpPr>
        <p:spPr>
          <a:xfrm>
            <a:off x="5806440" y="213969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📐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6355080" y="2139696"/>
            <a:ext cx="2423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A78BF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.geometry()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355080" y="2450592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D8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Définit la taille initiale: largeur×hauteur en pixels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715000" y="2999232"/>
            <a:ext cx="3200400" cy="804672"/>
          </a:xfrm>
          <a:prstGeom prst="rect">
            <a:avLst/>
          </a:prstGeom>
          <a:solidFill>
            <a:srgbClr val="2D1F55"/>
          </a:solidFill>
          <a:ln/>
        </p:spPr>
      </p:sp>
      <p:sp>
        <p:nvSpPr>
          <p:cNvPr id="22" name="Shape 20"/>
          <p:cNvSpPr/>
          <p:nvPr/>
        </p:nvSpPr>
        <p:spPr>
          <a:xfrm>
            <a:off x="5715000" y="2999232"/>
            <a:ext cx="54864" cy="80467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3" name="Text 21"/>
          <p:cNvSpPr/>
          <p:nvPr/>
        </p:nvSpPr>
        <p:spPr>
          <a:xfrm>
            <a:off x="5806440" y="305409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🏷️</a:t>
            </a:r>
            <a:endParaRPr lang="en-US" sz="2400" dirty="0"/>
          </a:p>
        </p:txBody>
      </p:sp>
      <p:sp>
        <p:nvSpPr>
          <p:cNvPr id="24" name="Text 22"/>
          <p:cNvSpPr/>
          <p:nvPr/>
        </p:nvSpPr>
        <p:spPr>
          <a:xfrm>
            <a:off x="6355080" y="3054096"/>
            <a:ext cx="2423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A78BF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.title()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6355080" y="3364992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D8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Définit le texte dans la barre de titre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5715000" y="3913632"/>
            <a:ext cx="3200400" cy="804672"/>
          </a:xfrm>
          <a:prstGeom prst="rect">
            <a:avLst/>
          </a:prstGeom>
          <a:solidFill>
            <a:srgbClr val="2D1F55"/>
          </a:solidFill>
          <a:ln/>
        </p:spPr>
      </p:sp>
      <p:sp>
        <p:nvSpPr>
          <p:cNvPr id="27" name="Shape 25"/>
          <p:cNvSpPr/>
          <p:nvPr/>
        </p:nvSpPr>
        <p:spPr>
          <a:xfrm>
            <a:off x="5715000" y="3913632"/>
            <a:ext cx="54864" cy="80467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8" name="Text 26"/>
          <p:cNvSpPr/>
          <p:nvPr/>
        </p:nvSpPr>
        <p:spPr>
          <a:xfrm>
            <a:off x="5806440" y="396849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🔄</a:t>
            </a:r>
            <a:endParaRPr lang="en-US" sz="2400" dirty="0"/>
          </a:p>
        </p:txBody>
      </p:sp>
      <p:sp>
        <p:nvSpPr>
          <p:cNvPr id="29" name="Text 27"/>
          <p:cNvSpPr/>
          <p:nvPr/>
        </p:nvSpPr>
        <p:spPr>
          <a:xfrm>
            <a:off x="6355080" y="3968496"/>
            <a:ext cx="2423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A78BF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.mainloop()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6355080" y="4279392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D8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Lance la boucle d'événements — bloque jusqu'à fermeture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4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A1033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— Widgets de Base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éléments fondamentaux de toute interface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274320" y="1170432"/>
            <a:ext cx="2761488" cy="1783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170432"/>
            <a:ext cx="2761488" cy="38404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7" name="Text 5"/>
          <p:cNvSpPr/>
          <p:nvPr/>
        </p:nvSpPr>
        <p:spPr>
          <a:xfrm>
            <a:off x="384048" y="1225296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🏷️  Label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84048" y="1645920"/>
            <a:ext cx="2542032" cy="713232"/>
          </a:xfrm>
          <a:prstGeom prst="rect">
            <a:avLst/>
          </a:prstGeom>
          <a:solidFill>
            <a:srgbClr val="1A1033"/>
          </a:solidFill>
          <a:ln/>
        </p:spPr>
      </p:sp>
      <p:sp>
        <p:nvSpPr>
          <p:cNvPr id="9" name="Text 7"/>
          <p:cNvSpPr/>
          <p:nvPr/>
        </p:nvSpPr>
        <p:spPr>
          <a:xfrm>
            <a:off x="438912" y="1682496"/>
            <a:ext cx="243230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tk.Label(root,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text="Bonjour")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384048" y="2450592"/>
            <a:ext cx="25420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Affiche du texte ou une image. Non interactif.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218688" y="1170432"/>
            <a:ext cx="2761488" cy="1783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18688" y="1170432"/>
            <a:ext cx="2761488" cy="384048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13" name="Text 11"/>
          <p:cNvSpPr/>
          <p:nvPr/>
        </p:nvSpPr>
        <p:spPr>
          <a:xfrm>
            <a:off x="3328416" y="1225296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🖱️  Button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3328416" y="1645920"/>
            <a:ext cx="2542032" cy="713232"/>
          </a:xfrm>
          <a:prstGeom prst="rect">
            <a:avLst/>
          </a:prstGeom>
          <a:solidFill>
            <a:srgbClr val="1A1033"/>
          </a:solidFill>
          <a:ln/>
        </p:spPr>
      </p:sp>
      <p:sp>
        <p:nvSpPr>
          <p:cNvPr id="15" name="Text 13"/>
          <p:cNvSpPr/>
          <p:nvPr/>
        </p:nvSpPr>
        <p:spPr>
          <a:xfrm>
            <a:off x="3383280" y="1682496"/>
            <a:ext cx="243230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tk.Button(root,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text="Cliquer",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command=action)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3328416" y="2450592"/>
            <a:ext cx="25420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Bouton cliquable qui déclenche une fonction.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163056" y="1170432"/>
            <a:ext cx="2761488" cy="1783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163056" y="1170432"/>
            <a:ext cx="2761488" cy="38404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9" name="Text 17"/>
          <p:cNvSpPr/>
          <p:nvPr/>
        </p:nvSpPr>
        <p:spPr>
          <a:xfrm>
            <a:off x="6272784" y="1225296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✏️  Entry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272784" y="1645920"/>
            <a:ext cx="2542032" cy="713232"/>
          </a:xfrm>
          <a:prstGeom prst="rect">
            <a:avLst/>
          </a:prstGeom>
          <a:solidFill>
            <a:srgbClr val="1A1033"/>
          </a:solidFill>
          <a:ln/>
        </p:spPr>
      </p:sp>
      <p:sp>
        <p:nvSpPr>
          <p:cNvPr id="21" name="Text 19"/>
          <p:cNvSpPr/>
          <p:nvPr/>
        </p:nvSpPr>
        <p:spPr>
          <a:xfrm>
            <a:off x="6327648" y="1682496"/>
            <a:ext cx="243230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 = tk.Entry(root)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val = e.get()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6272784" y="2450592"/>
            <a:ext cx="25420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Champ de saisie d'une seule ligne de texte.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274320" y="3090672"/>
            <a:ext cx="2761488" cy="1783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274320" y="3090672"/>
            <a:ext cx="2761488" cy="384048"/>
          </a:xfrm>
          <a:prstGeom prst="rect">
            <a:avLst/>
          </a:prstGeom>
          <a:solidFill>
            <a:srgbClr val="EC4899"/>
          </a:solidFill>
          <a:ln/>
        </p:spPr>
      </p:sp>
      <p:sp>
        <p:nvSpPr>
          <p:cNvPr id="25" name="Text 23"/>
          <p:cNvSpPr/>
          <p:nvPr/>
        </p:nvSpPr>
        <p:spPr>
          <a:xfrm>
            <a:off x="384048" y="3145536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📝  Text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384048" y="3566160"/>
            <a:ext cx="2542032" cy="713232"/>
          </a:xfrm>
          <a:prstGeom prst="rect">
            <a:avLst/>
          </a:prstGeom>
          <a:solidFill>
            <a:srgbClr val="1A1033"/>
          </a:solidFill>
          <a:ln/>
        </p:spPr>
      </p:sp>
      <p:sp>
        <p:nvSpPr>
          <p:cNvPr id="27" name="Text 25"/>
          <p:cNvSpPr/>
          <p:nvPr/>
        </p:nvSpPr>
        <p:spPr>
          <a:xfrm>
            <a:off x="438912" y="3602736"/>
            <a:ext cx="243230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tk.Text(root,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width=40,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height=10)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384048" y="4370832"/>
            <a:ext cx="25420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de texte multiligne éditable.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218688" y="3090672"/>
            <a:ext cx="2761488" cy="1783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3218688" y="3090672"/>
            <a:ext cx="2761488" cy="384048"/>
          </a:xfrm>
          <a:prstGeom prst="rect">
            <a:avLst/>
          </a:prstGeom>
          <a:solidFill>
            <a:srgbClr val="DB2777"/>
          </a:solidFill>
          <a:ln/>
        </p:spPr>
      </p:sp>
      <p:sp>
        <p:nvSpPr>
          <p:cNvPr id="31" name="Text 29"/>
          <p:cNvSpPr/>
          <p:nvPr/>
        </p:nvSpPr>
        <p:spPr>
          <a:xfrm>
            <a:off x="3328416" y="3145536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☑️  Checkbutton</a:t>
            </a:r>
            <a:endParaRPr lang="en-US" sz="1400" dirty="0"/>
          </a:p>
        </p:txBody>
      </p:sp>
      <p:sp>
        <p:nvSpPr>
          <p:cNvPr id="32" name="Shape 30"/>
          <p:cNvSpPr/>
          <p:nvPr/>
        </p:nvSpPr>
        <p:spPr>
          <a:xfrm>
            <a:off x="3328416" y="3566160"/>
            <a:ext cx="2542032" cy="713232"/>
          </a:xfrm>
          <a:prstGeom prst="rect">
            <a:avLst/>
          </a:prstGeom>
          <a:solidFill>
            <a:srgbClr val="1A1033"/>
          </a:solidFill>
          <a:ln/>
        </p:spPr>
      </p:sp>
      <p:sp>
        <p:nvSpPr>
          <p:cNvPr id="33" name="Text 31"/>
          <p:cNvSpPr/>
          <p:nvPr/>
        </p:nvSpPr>
        <p:spPr>
          <a:xfrm>
            <a:off x="3383280" y="3602736"/>
            <a:ext cx="243230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= tk.BooleanVar()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tk.Checkbutton(root,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variable=var)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3328416" y="4370832"/>
            <a:ext cx="25420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à cocher avec variable booléenne.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6163056" y="3090672"/>
            <a:ext cx="2761488" cy="1783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6163056" y="3090672"/>
            <a:ext cx="2761488" cy="384048"/>
          </a:xfrm>
          <a:prstGeom prst="rect">
            <a:avLst/>
          </a:prstGeom>
          <a:solidFill>
            <a:srgbClr val="9D174D"/>
          </a:solidFill>
          <a:ln/>
        </p:spPr>
      </p:sp>
      <p:sp>
        <p:nvSpPr>
          <p:cNvPr id="37" name="Text 35"/>
          <p:cNvSpPr/>
          <p:nvPr/>
        </p:nvSpPr>
        <p:spPr>
          <a:xfrm>
            <a:off x="6272784" y="3145536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🔘  Radiobutton</a:t>
            </a:r>
            <a:endParaRPr lang="en-US" sz="1400" dirty="0"/>
          </a:p>
        </p:txBody>
      </p:sp>
      <p:sp>
        <p:nvSpPr>
          <p:cNvPr id="38" name="Shape 36"/>
          <p:cNvSpPr/>
          <p:nvPr/>
        </p:nvSpPr>
        <p:spPr>
          <a:xfrm>
            <a:off x="6272784" y="3566160"/>
            <a:ext cx="2542032" cy="713232"/>
          </a:xfrm>
          <a:prstGeom prst="rect">
            <a:avLst/>
          </a:prstGeom>
          <a:solidFill>
            <a:srgbClr val="1A1033"/>
          </a:solidFill>
          <a:ln/>
        </p:spPr>
      </p:sp>
      <p:sp>
        <p:nvSpPr>
          <p:cNvPr id="39" name="Text 37"/>
          <p:cNvSpPr/>
          <p:nvPr/>
        </p:nvSpPr>
        <p:spPr>
          <a:xfrm>
            <a:off x="6327648" y="3602736"/>
            <a:ext cx="243230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= tk.IntVar()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tk.Radiobutton(root,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value=1, variable=var)</a:t>
            </a:r>
            <a:endParaRPr lang="en-US" sz="1050" dirty="0"/>
          </a:p>
        </p:txBody>
      </p:sp>
      <p:sp>
        <p:nvSpPr>
          <p:cNvPr id="40" name="Text 38"/>
          <p:cNvSpPr/>
          <p:nvPr/>
        </p:nvSpPr>
        <p:spPr>
          <a:xfrm>
            <a:off x="6272784" y="4370832"/>
            <a:ext cx="25420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Bouton radio pour choix exclusifs.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0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A78BF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— Gestionnaires de Mise en Page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méthodes pour positionner vos widgets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20040" y="1170432"/>
            <a:ext cx="2743200" cy="3749040"/>
          </a:xfrm>
          <a:prstGeom prst="rect">
            <a:avLst/>
          </a:prstGeom>
          <a:solidFill>
            <a:srgbClr val="2D1F55"/>
          </a:solidFill>
          <a:ln/>
        </p:spPr>
      </p:sp>
      <p:sp>
        <p:nvSpPr>
          <p:cNvPr id="6" name="Shape 4"/>
          <p:cNvSpPr/>
          <p:nvPr/>
        </p:nvSpPr>
        <p:spPr>
          <a:xfrm>
            <a:off x="320040" y="1170432"/>
            <a:ext cx="2743200" cy="41148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7" name="Text 5"/>
          <p:cNvSpPr/>
          <p:nvPr/>
        </p:nvSpPr>
        <p:spPr>
          <a:xfrm>
            <a:off x="429768" y="1188720"/>
            <a:ext cx="25237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pack()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29768" y="1664208"/>
            <a:ext cx="252374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Empile les widgets verticalement ou horizontalement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29768" y="2176272"/>
            <a:ext cx="2523744" cy="914400"/>
          </a:xfrm>
          <a:prstGeom prst="rect">
            <a:avLst/>
          </a:prstGeom>
          <a:solidFill>
            <a:srgbClr val="0D0A20"/>
          </a:solidFill>
          <a:ln/>
        </p:spPr>
      </p:sp>
      <p:sp>
        <p:nvSpPr>
          <p:cNvPr id="10" name="Text 8"/>
          <p:cNvSpPr/>
          <p:nvPr/>
        </p:nvSpPr>
        <p:spPr>
          <a:xfrm>
            <a:off x="484632" y="2231136"/>
            <a:ext cx="2414016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btn.pack(side=tk.LEFT)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lbl.pack(fill=tk.X)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frm.pack(expand=True)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200400" y="1170432"/>
            <a:ext cx="2743200" cy="3749040"/>
          </a:xfrm>
          <a:prstGeom prst="rect">
            <a:avLst/>
          </a:prstGeom>
          <a:solidFill>
            <a:srgbClr val="2D1F55"/>
          </a:solidFill>
          <a:ln/>
        </p:spPr>
      </p:sp>
      <p:sp>
        <p:nvSpPr>
          <p:cNvPr id="12" name="Shape 10"/>
          <p:cNvSpPr/>
          <p:nvPr/>
        </p:nvSpPr>
        <p:spPr>
          <a:xfrm>
            <a:off x="3200400" y="1170432"/>
            <a:ext cx="2743200" cy="4114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13" name="Text 11"/>
          <p:cNvSpPr/>
          <p:nvPr/>
        </p:nvSpPr>
        <p:spPr>
          <a:xfrm>
            <a:off x="3310128" y="1188720"/>
            <a:ext cx="25237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grid()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3310128" y="1664208"/>
            <a:ext cx="252374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Positionne en grille ligne/colonne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310128" y="2176272"/>
            <a:ext cx="2523744" cy="914400"/>
          </a:xfrm>
          <a:prstGeom prst="rect">
            <a:avLst/>
          </a:prstGeom>
          <a:solidFill>
            <a:srgbClr val="0D0A20"/>
          </a:solidFill>
          <a:ln/>
        </p:spPr>
      </p:sp>
      <p:sp>
        <p:nvSpPr>
          <p:cNvPr id="16" name="Text 14"/>
          <p:cNvSpPr/>
          <p:nvPr/>
        </p:nvSpPr>
        <p:spPr>
          <a:xfrm>
            <a:off x="3364992" y="2231136"/>
            <a:ext cx="2414016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w.grid(row=0, col=0)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w.grid(columnspan=2)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w.grid(sticky='nsew')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080760" y="1170432"/>
            <a:ext cx="2743200" cy="3749040"/>
          </a:xfrm>
          <a:prstGeom prst="rect">
            <a:avLst/>
          </a:prstGeom>
          <a:solidFill>
            <a:srgbClr val="2D1F55"/>
          </a:solidFill>
          <a:ln/>
        </p:spPr>
      </p:sp>
      <p:sp>
        <p:nvSpPr>
          <p:cNvPr id="18" name="Shape 16"/>
          <p:cNvSpPr/>
          <p:nvPr/>
        </p:nvSpPr>
        <p:spPr>
          <a:xfrm>
            <a:off x="6080760" y="1170432"/>
            <a:ext cx="2743200" cy="411480"/>
          </a:xfrm>
          <a:prstGeom prst="rect">
            <a:avLst/>
          </a:prstGeom>
          <a:solidFill>
            <a:srgbClr val="EC4899"/>
          </a:solidFill>
          <a:ln/>
        </p:spPr>
      </p:sp>
      <p:sp>
        <p:nvSpPr>
          <p:cNvPr id="19" name="Text 17"/>
          <p:cNvSpPr/>
          <p:nvPr/>
        </p:nvSpPr>
        <p:spPr>
          <a:xfrm>
            <a:off x="6190488" y="1188720"/>
            <a:ext cx="25237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place()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6190488" y="1664208"/>
            <a:ext cx="252374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 absolue ou relative en pixels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190488" y="2176272"/>
            <a:ext cx="2523744" cy="914400"/>
          </a:xfrm>
          <a:prstGeom prst="rect">
            <a:avLst/>
          </a:prstGeom>
          <a:solidFill>
            <a:srgbClr val="0D0A20"/>
          </a:solidFill>
          <a:ln/>
        </p:spPr>
      </p:sp>
      <p:sp>
        <p:nvSpPr>
          <p:cNvPr id="22" name="Text 20"/>
          <p:cNvSpPr/>
          <p:nvPr/>
        </p:nvSpPr>
        <p:spPr>
          <a:xfrm>
            <a:off x="6245352" y="2231136"/>
            <a:ext cx="2414016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w.place(x=50, y=100)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w.place(relx=0.5,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rely=0.5, anchor='c')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02920" y="3246120"/>
            <a:ext cx="2377440" cy="320040"/>
          </a:xfrm>
          <a:prstGeom prst="rect">
            <a:avLst/>
          </a:prstGeom>
          <a:solidFill>
            <a:srgbClr val="7C3AED">
              <a:alpha val="70000"/>
            </a:srgbClr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02920" y="324612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Widget A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02920" y="3611880"/>
            <a:ext cx="2377440" cy="320040"/>
          </a:xfrm>
          <a:prstGeom prst="rect">
            <a:avLst/>
          </a:prstGeom>
          <a:solidFill>
            <a:srgbClr val="7C3AED">
              <a:alpha val="70000"/>
            </a:srgbClr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02920" y="361188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Widget B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502920" y="3977640"/>
            <a:ext cx="2377440" cy="320040"/>
          </a:xfrm>
          <a:prstGeom prst="rect">
            <a:avLst/>
          </a:prstGeom>
          <a:solidFill>
            <a:srgbClr val="7C3AED">
              <a:alpha val="70000"/>
            </a:srgbClr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02920" y="397764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Widget C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3310128" y="3246120"/>
            <a:ext cx="1234440" cy="329184"/>
          </a:xfrm>
          <a:prstGeom prst="rect">
            <a:avLst/>
          </a:prstGeom>
          <a:solidFill>
            <a:srgbClr val="7C3AED">
              <a:alpha val="75000"/>
            </a:srgbClr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310128" y="3246120"/>
            <a:ext cx="1234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(0,0)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590288" y="3246120"/>
            <a:ext cx="1234440" cy="329184"/>
          </a:xfrm>
          <a:prstGeom prst="rect">
            <a:avLst/>
          </a:prstGeom>
          <a:solidFill>
            <a:srgbClr val="5B21B6">
              <a:alpha val="75000"/>
            </a:srgbClr>
          </a:solidFill>
          <a:ln w="12700">
            <a:solidFill>
              <a:srgbClr val="5B21B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590288" y="3246120"/>
            <a:ext cx="1234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(0,1)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3310128" y="3611880"/>
            <a:ext cx="1234440" cy="329184"/>
          </a:xfrm>
          <a:prstGeom prst="rect">
            <a:avLst/>
          </a:prstGeom>
          <a:solidFill>
            <a:srgbClr val="5B21B6">
              <a:alpha val="75000"/>
            </a:srgbClr>
          </a:solidFill>
          <a:ln w="12700">
            <a:solidFill>
              <a:srgbClr val="5B21B6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310128" y="3611880"/>
            <a:ext cx="1234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(1,0)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590288" y="3611880"/>
            <a:ext cx="1234440" cy="329184"/>
          </a:xfrm>
          <a:prstGeom prst="rect">
            <a:avLst/>
          </a:prstGeom>
          <a:solidFill>
            <a:srgbClr val="7C3AED">
              <a:alpha val="75000"/>
            </a:srgbClr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590288" y="3611880"/>
            <a:ext cx="1234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(1,1)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3310128" y="3977640"/>
            <a:ext cx="2560320" cy="329184"/>
          </a:xfrm>
          <a:prstGeom prst="rect">
            <a:avLst/>
          </a:prstGeom>
          <a:solidFill>
            <a:srgbClr val="3B0D99">
              <a:alpha val="75000"/>
            </a:srgbClr>
          </a:solidFill>
          <a:ln w="12700">
            <a:solidFill>
              <a:srgbClr val="3B0D99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310128" y="3977640"/>
            <a:ext cx="2560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(2,0–1)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6190488" y="3246120"/>
            <a:ext cx="2523744" cy="1463040"/>
          </a:xfrm>
          <a:prstGeom prst="rect">
            <a:avLst/>
          </a:prstGeom>
          <a:solidFill>
            <a:srgbClr val="0D0A20"/>
          </a:solidFill>
          <a:ln w="12700">
            <a:solidFill>
              <a:srgbClr val="3D2A75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6675120" y="3566160"/>
            <a:ext cx="731520" cy="457200"/>
          </a:xfrm>
          <a:prstGeom prst="rect">
            <a:avLst/>
          </a:prstGeom>
          <a:solidFill>
            <a:srgbClr val="EC4899">
              <a:alpha val="60000"/>
            </a:srgbClr>
          </a:solidFill>
          <a:ln w="12700">
            <a:solidFill>
              <a:srgbClr val="EC4899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675120" y="356616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C48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x=50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EC48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y=80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236208" y="3264408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4D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x=0,y=0 ↗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4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A1033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— Événements &amp; Interactions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Réagir aux actions de l'utilisateur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20040" y="1170432"/>
            <a:ext cx="4846320" cy="3749040"/>
          </a:xfrm>
          <a:prstGeom prst="rect">
            <a:avLst/>
          </a:prstGeom>
          <a:solidFill>
            <a:srgbClr val="1A1033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280160"/>
            <a:ext cx="146304" cy="146304"/>
          </a:xfrm>
          <a:prstGeom prst="ellipse">
            <a:avLst/>
          </a:prstGeom>
          <a:solidFill>
            <a:srgbClr val="FF5F57"/>
          </a:solidFill>
          <a:ln/>
        </p:spPr>
      </p:sp>
      <p:sp>
        <p:nvSpPr>
          <p:cNvPr id="7" name="Shape 5"/>
          <p:cNvSpPr/>
          <p:nvPr/>
        </p:nvSpPr>
        <p:spPr>
          <a:xfrm>
            <a:off x="658368" y="1280160"/>
            <a:ext cx="146304" cy="146304"/>
          </a:xfrm>
          <a:prstGeom prst="ellipse">
            <a:avLst/>
          </a:prstGeom>
          <a:solidFill>
            <a:srgbClr val="FEBC2E"/>
          </a:solidFill>
          <a:ln/>
        </p:spPr>
      </p:sp>
      <p:sp>
        <p:nvSpPr>
          <p:cNvPr id="8" name="Shape 6"/>
          <p:cNvSpPr/>
          <p:nvPr/>
        </p:nvSpPr>
        <p:spPr>
          <a:xfrm>
            <a:off x="859536" y="1280160"/>
            <a:ext cx="146304" cy="146304"/>
          </a:xfrm>
          <a:prstGeom prst="ellipse">
            <a:avLst/>
          </a:prstGeom>
          <a:solidFill>
            <a:srgbClr val="28C840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1536192"/>
            <a:ext cx="4572000" cy="3246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586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import</a:t>
            </a:r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tkinter </a:t>
            </a:r>
            <a:pPr indent="0" marL="0">
              <a:buNone/>
            </a:pPr>
            <a:r>
              <a:rPr lang="en-US" sz="1200" dirty="0">
                <a:solidFill>
                  <a:srgbClr val="C586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as</a:t>
            </a:r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tk
</a:t>
            </a:r>
            <a:pPr indent="0" marL="0">
              <a:buNone/>
            </a:pPr>
            <a:r>
              <a:rPr lang="en-US" sz="1200" dirty="0">
                <a:solidFill>
                  <a:srgbClr val="C586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</a:t>
            </a:r>
            <a:pPr indent="0" marL="0">
              <a:buNone/>
            </a:pPr>
            <a:r>
              <a:rPr lang="en-US" sz="1200" dirty="0">
                <a:solidFill>
                  <a:srgbClr val="DCDC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on_click</a:t>
            </a:r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(event):
</a:t>
            </a:r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lbl.config(text=</a:t>
            </a:r>
            <a:pPr indent="0" marL="0">
              <a:buNone/>
            </a:pPr>
            <a:r>
              <a:rPr lang="en-US" sz="1200" dirty="0">
                <a:solidFill>
                  <a:srgbClr val="CE91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"Cliqué!"</a:t>
            </a:r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
</a:t>
            </a:r>
            <a:pPr indent="0" marL="0">
              <a:buNone/>
            </a:pPr>
            <a:r>
              <a:rPr lang="en-US" sz="1200" dirty="0">
                <a:solidFill>
                  <a:srgbClr val="C586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</a:t>
            </a:r>
            <a:pPr indent="0" marL="0">
              <a:buNone/>
            </a:pPr>
            <a:r>
              <a:rPr lang="en-US" sz="1200" dirty="0">
                <a:solidFill>
                  <a:srgbClr val="DCDC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on_key</a:t>
            </a:r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(event):
</a:t>
            </a:r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print(</a:t>
            </a:r>
            <a:pPr indent="0" marL="0">
              <a:buNone/>
            </a:pPr>
            <a:r>
              <a:rPr lang="en-US" sz="1200" dirty="0">
                <a:solidFill>
                  <a:srgbClr val="CE91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f'Touche: {event.keysym}'</a:t>
            </a:r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
</a:t>
            </a:r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root = </a:t>
            </a:r>
            <a:pPr indent="0" marL="0">
              <a:buNone/>
            </a:pPr>
            <a:r>
              <a:rPr lang="en-US" sz="12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tk</a:t>
            </a:r>
            <a:pPr indent="0" marL="0">
              <a:buNone/>
            </a:pPr>
            <a:r>
              <a:rPr lang="en-US" sz="1200" dirty="0">
                <a:solidFill>
                  <a:srgbClr val="DCDC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.Tk()
</a:t>
            </a:r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lbl = </a:t>
            </a:r>
            <a:pPr indent="0" marL="0">
              <a:buNone/>
            </a:pPr>
            <a:r>
              <a:rPr lang="en-US" sz="120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tk</a:t>
            </a:r>
            <a:pPr indent="0" marL="0">
              <a:buNone/>
            </a:pPr>
            <a:r>
              <a:rPr lang="en-US" sz="1200" dirty="0">
                <a:solidFill>
                  <a:srgbClr val="DCDC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.Label(root, text=</a:t>
            </a:r>
            <a:pPr indent="0" marL="0">
              <a:buNone/>
            </a:pPr>
            <a:r>
              <a:rPr lang="en-US" sz="1200" dirty="0">
                <a:solidFill>
                  <a:srgbClr val="CE91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"En attente..."</a:t>
            </a:r>
            <a:pPr indent="0" marL="0">
              <a:buNone/>
            </a:pPr>
            <a:r>
              <a:rPr lang="en-US" sz="1200" dirty="0">
                <a:solidFill>
                  <a:srgbClr val="DCDC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
</a:t>
            </a:r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lbl.pack()
</a:t>
            </a:r>
            <a:pPr indent="0" marL="0">
              <a:buNone/>
            </a:pPr>
            <a:r>
              <a:rPr lang="en-US" sz="1200" dirty="0">
                <a:solidFill>
                  <a:srgbClr val="6A995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Lier événements
</a:t>
            </a:r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lbl.bind(</a:t>
            </a:r>
            <a:pPr indent="0" marL="0">
              <a:buNone/>
            </a:pPr>
            <a:r>
              <a:rPr lang="en-US" sz="1200" dirty="0">
                <a:solidFill>
                  <a:srgbClr val="CE91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"&lt;Button-1&gt;"</a:t>
            </a:r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, on_click)
</a:t>
            </a:r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root.bind(</a:t>
            </a:r>
            <a:pPr indent="0" marL="0">
              <a:buNone/>
            </a:pPr>
            <a:r>
              <a:rPr lang="en-US" sz="1200" dirty="0">
                <a:solidFill>
                  <a:srgbClr val="CE91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"&lt;Key&gt;"</a:t>
            </a:r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, on_key)
</a:t>
            </a:r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root</a:t>
            </a:r>
            <a:pPr indent="0" marL="0">
              <a:buNone/>
            </a:pPr>
            <a:r>
              <a:rPr lang="en-US" sz="1200" dirty="0">
                <a:solidFill>
                  <a:srgbClr val="DCDC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.mainloop()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394960" y="1170432"/>
            <a:ext cx="3474720" cy="41148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1" name="Text 9"/>
          <p:cNvSpPr/>
          <p:nvPr/>
        </p:nvSpPr>
        <p:spPr>
          <a:xfrm>
            <a:off x="5394960" y="1170432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Événements courants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394960" y="1581912"/>
            <a:ext cx="3474720" cy="347472"/>
          </a:xfrm>
          <a:prstGeom prst="rect">
            <a:avLst/>
          </a:prstGeom>
          <a:solidFill>
            <a:srgbClr val="F0EDFF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0" y="1609344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&lt;Button-1&gt;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7406640" y="1609344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 gauche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394960" y="1929384"/>
            <a:ext cx="3474720" cy="34747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0" y="195681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&lt;Button-3&gt;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7406640" y="1956816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 droit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394960" y="2276856"/>
            <a:ext cx="3474720" cy="347472"/>
          </a:xfrm>
          <a:prstGeom prst="rect">
            <a:avLst/>
          </a:prstGeom>
          <a:solidFill>
            <a:srgbClr val="F0EDF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0" y="2304288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&lt;Double-Button-1&gt;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7406640" y="2304288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Double-clic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394960" y="2624328"/>
            <a:ext cx="3474720" cy="34747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0" y="265176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&lt;Key&gt;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7406640" y="26517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Toute touche clavier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394960" y="2971800"/>
            <a:ext cx="3474720" cy="347472"/>
          </a:xfrm>
          <a:prstGeom prst="rect">
            <a:avLst/>
          </a:prstGeom>
          <a:solidFill>
            <a:srgbClr val="F0EDFF"/>
          </a:solidFill>
          <a:ln/>
        </p:spPr>
      </p:sp>
      <p:sp>
        <p:nvSpPr>
          <p:cNvPr id="25" name="Text 23"/>
          <p:cNvSpPr/>
          <p:nvPr/>
        </p:nvSpPr>
        <p:spPr>
          <a:xfrm>
            <a:off x="5486400" y="299923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&lt;Return&gt;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7406640" y="299923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Touche Entrée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5394960" y="3319272"/>
            <a:ext cx="3474720" cy="34747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8" name="Text 26"/>
          <p:cNvSpPr/>
          <p:nvPr/>
        </p:nvSpPr>
        <p:spPr>
          <a:xfrm>
            <a:off x="5486400" y="3346704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&lt;Motion&gt;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7406640" y="3346704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Mouvement souris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394960" y="3666744"/>
            <a:ext cx="3474720" cy="347472"/>
          </a:xfrm>
          <a:prstGeom prst="rect">
            <a:avLst/>
          </a:prstGeom>
          <a:solidFill>
            <a:srgbClr val="F0EDFF"/>
          </a:solidFill>
          <a:ln/>
        </p:spPr>
      </p:sp>
      <p:sp>
        <p:nvSpPr>
          <p:cNvPr id="31" name="Text 29"/>
          <p:cNvSpPr/>
          <p:nvPr/>
        </p:nvSpPr>
        <p:spPr>
          <a:xfrm>
            <a:off x="5486400" y="369417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&lt;Enter&gt;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7406640" y="3694176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Survol du widget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5394960" y="4014216"/>
            <a:ext cx="3474720" cy="34747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4" name="Text 32"/>
          <p:cNvSpPr/>
          <p:nvPr/>
        </p:nvSpPr>
        <p:spPr>
          <a:xfrm>
            <a:off x="5486400" y="4041648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&lt;Leave&gt;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7406640" y="4041648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Sortie du widget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5394960" y="4361688"/>
            <a:ext cx="3474720" cy="347472"/>
          </a:xfrm>
          <a:prstGeom prst="rect">
            <a:avLst/>
          </a:prstGeom>
          <a:solidFill>
            <a:srgbClr val="F0EDFF"/>
          </a:solidFill>
          <a:ln/>
        </p:spPr>
      </p:sp>
      <p:sp>
        <p:nvSpPr>
          <p:cNvPr id="37" name="Text 35"/>
          <p:cNvSpPr/>
          <p:nvPr/>
        </p:nvSpPr>
        <p:spPr>
          <a:xfrm>
            <a:off x="5486400" y="438912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&lt;Configure&gt;</a:t>
            </a:r>
            <a:endParaRPr lang="en-US" sz="1150" dirty="0"/>
          </a:p>
        </p:txBody>
      </p:sp>
      <p:sp>
        <p:nvSpPr>
          <p:cNvPr id="38" name="Text 36"/>
          <p:cNvSpPr/>
          <p:nvPr/>
        </p:nvSpPr>
        <p:spPr>
          <a:xfrm>
            <a:off x="7406640" y="43891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Redimensionnement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0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EC48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— Widgets Avancés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56032" y="1078992"/>
            <a:ext cx="2788920" cy="1874520"/>
          </a:xfrm>
          <a:prstGeom prst="rect">
            <a:avLst/>
          </a:prstGeom>
          <a:solidFill>
            <a:srgbClr val="2D1F55"/>
          </a:solidFill>
          <a:ln/>
        </p:spPr>
      </p:sp>
      <p:sp>
        <p:nvSpPr>
          <p:cNvPr id="5" name="Shape 3"/>
          <p:cNvSpPr/>
          <p:nvPr/>
        </p:nvSpPr>
        <p:spPr>
          <a:xfrm>
            <a:off x="256032" y="1078992"/>
            <a:ext cx="2788920" cy="38404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6" name="Text 4"/>
          <p:cNvSpPr/>
          <p:nvPr/>
        </p:nvSpPr>
        <p:spPr>
          <a:xfrm>
            <a:off x="347472" y="1133856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🎨  Canvas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47472" y="1554480"/>
            <a:ext cx="2606040" cy="960120"/>
          </a:xfrm>
          <a:prstGeom prst="rect">
            <a:avLst/>
          </a:prstGeom>
          <a:solidFill>
            <a:srgbClr val="0D0A20"/>
          </a:solidFill>
          <a:ln/>
        </p:spPr>
      </p:sp>
      <p:sp>
        <p:nvSpPr>
          <p:cNvPr id="8" name="Text 6"/>
          <p:cNvSpPr/>
          <p:nvPr/>
        </p:nvSpPr>
        <p:spPr>
          <a:xfrm>
            <a:off x="393192" y="1591056"/>
            <a:ext cx="251460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 = tk.Canvas(root, width=300, height=200)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c.create_oval(50,50,150,150, fill="blue")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c.create_text(100,180, text="Dessin")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347472" y="2606040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D8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Dessiner formes, lignes, images, textes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27832" y="1078992"/>
            <a:ext cx="2788920" cy="1874520"/>
          </a:xfrm>
          <a:prstGeom prst="rect">
            <a:avLst/>
          </a:prstGeom>
          <a:solidFill>
            <a:srgbClr val="2D1F55"/>
          </a:solidFill>
          <a:ln/>
        </p:spPr>
      </p:sp>
      <p:sp>
        <p:nvSpPr>
          <p:cNvPr id="11" name="Shape 9"/>
          <p:cNvSpPr/>
          <p:nvPr/>
        </p:nvSpPr>
        <p:spPr>
          <a:xfrm>
            <a:off x="3227832" y="1078992"/>
            <a:ext cx="2788920" cy="384048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12" name="Text 10"/>
          <p:cNvSpPr/>
          <p:nvPr/>
        </p:nvSpPr>
        <p:spPr>
          <a:xfrm>
            <a:off x="3319272" y="1133856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Listbox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3319272" y="1554480"/>
            <a:ext cx="2606040" cy="960120"/>
          </a:xfrm>
          <a:prstGeom prst="rect">
            <a:avLst/>
          </a:prstGeom>
          <a:solidFill>
            <a:srgbClr val="0D0A20"/>
          </a:solidFill>
          <a:ln/>
        </p:spPr>
      </p:sp>
      <p:sp>
        <p:nvSpPr>
          <p:cNvPr id="14" name="Text 12"/>
          <p:cNvSpPr/>
          <p:nvPr/>
        </p:nvSpPr>
        <p:spPr>
          <a:xfrm>
            <a:off x="3364992" y="1591056"/>
            <a:ext cx="251460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lb = tk.Listbox(root)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lb.insert(tk.END, "Item 1")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val = lb.get(lb.curselection())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319272" y="2606040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D8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 d'éléments sélectionnables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199632" y="1078992"/>
            <a:ext cx="2788920" cy="1874520"/>
          </a:xfrm>
          <a:prstGeom prst="rect">
            <a:avLst/>
          </a:prstGeom>
          <a:solidFill>
            <a:srgbClr val="2D1F55"/>
          </a:solidFill>
          <a:ln/>
        </p:spPr>
      </p:sp>
      <p:sp>
        <p:nvSpPr>
          <p:cNvPr id="17" name="Shape 15"/>
          <p:cNvSpPr/>
          <p:nvPr/>
        </p:nvSpPr>
        <p:spPr>
          <a:xfrm>
            <a:off x="6199632" y="1078992"/>
            <a:ext cx="2788920" cy="38404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8" name="Text 16"/>
          <p:cNvSpPr/>
          <p:nvPr/>
        </p:nvSpPr>
        <p:spPr>
          <a:xfrm>
            <a:off x="6291072" y="1133856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☰  Menu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6291072" y="1554480"/>
            <a:ext cx="2606040" cy="960120"/>
          </a:xfrm>
          <a:prstGeom prst="rect">
            <a:avLst/>
          </a:prstGeom>
          <a:solidFill>
            <a:srgbClr val="0D0A20"/>
          </a:solidFill>
          <a:ln/>
        </p:spPr>
      </p:sp>
      <p:sp>
        <p:nvSpPr>
          <p:cNvPr id="20" name="Text 18"/>
          <p:cNvSpPr/>
          <p:nvPr/>
        </p:nvSpPr>
        <p:spPr>
          <a:xfrm>
            <a:off x="6336792" y="1591056"/>
            <a:ext cx="251460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menubar = tk.Menu(root)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fichier = tk.Menu(menubar)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fichier.add_command(label="Ouvrir")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menubar.add_cascade(label="Fichier")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root.config(menu=menubar)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291072" y="2606040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D8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Barre de menus et sous-menus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256032" y="3072384"/>
            <a:ext cx="2788920" cy="1874520"/>
          </a:xfrm>
          <a:prstGeom prst="rect">
            <a:avLst/>
          </a:prstGeom>
          <a:solidFill>
            <a:srgbClr val="2D1F55"/>
          </a:solidFill>
          <a:ln/>
        </p:spPr>
      </p:sp>
      <p:sp>
        <p:nvSpPr>
          <p:cNvPr id="23" name="Shape 21"/>
          <p:cNvSpPr/>
          <p:nvPr/>
        </p:nvSpPr>
        <p:spPr>
          <a:xfrm>
            <a:off x="256032" y="3072384"/>
            <a:ext cx="2788920" cy="384048"/>
          </a:xfrm>
          <a:prstGeom prst="rect">
            <a:avLst/>
          </a:prstGeom>
          <a:solidFill>
            <a:srgbClr val="EC4899"/>
          </a:solidFill>
          <a:ln/>
        </p:spPr>
      </p:sp>
      <p:sp>
        <p:nvSpPr>
          <p:cNvPr id="24" name="Text 22"/>
          <p:cNvSpPr/>
          <p:nvPr/>
        </p:nvSpPr>
        <p:spPr>
          <a:xfrm>
            <a:off x="347472" y="3127248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🔽  Combobox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347472" y="3547872"/>
            <a:ext cx="2606040" cy="960120"/>
          </a:xfrm>
          <a:prstGeom prst="rect">
            <a:avLst/>
          </a:prstGeom>
          <a:solidFill>
            <a:srgbClr val="0D0A20"/>
          </a:solidFill>
          <a:ln/>
        </p:spPr>
      </p:sp>
      <p:sp>
        <p:nvSpPr>
          <p:cNvPr id="26" name="Text 24"/>
          <p:cNvSpPr/>
          <p:nvPr/>
        </p:nvSpPr>
        <p:spPr>
          <a:xfrm>
            <a:off x="393192" y="3584448"/>
            <a:ext cx="251460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from tkinter import ttk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cb = ttk.Combobox(root,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values=["A","B","C"])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cb.current(0)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47472" y="4599432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D8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 déroulante (ttk)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3227832" y="3072384"/>
            <a:ext cx="2788920" cy="1874520"/>
          </a:xfrm>
          <a:prstGeom prst="rect">
            <a:avLst/>
          </a:prstGeom>
          <a:solidFill>
            <a:srgbClr val="2D1F55"/>
          </a:solidFill>
          <a:ln/>
        </p:spPr>
      </p:sp>
      <p:sp>
        <p:nvSpPr>
          <p:cNvPr id="29" name="Shape 27"/>
          <p:cNvSpPr/>
          <p:nvPr/>
        </p:nvSpPr>
        <p:spPr>
          <a:xfrm>
            <a:off x="3227832" y="3072384"/>
            <a:ext cx="2788920" cy="384048"/>
          </a:xfrm>
          <a:prstGeom prst="rect">
            <a:avLst/>
          </a:prstGeom>
          <a:solidFill>
            <a:srgbClr val="DB2777"/>
          </a:solidFill>
          <a:ln/>
        </p:spPr>
      </p:sp>
      <p:sp>
        <p:nvSpPr>
          <p:cNvPr id="30" name="Text 28"/>
          <p:cNvSpPr/>
          <p:nvPr/>
        </p:nvSpPr>
        <p:spPr>
          <a:xfrm>
            <a:off x="3319272" y="3127248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↕️  Scrollbar</a:t>
            </a:r>
            <a:endParaRPr lang="en-US" sz="1500" dirty="0"/>
          </a:p>
        </p:txBody>
      </p:sp>
      <p:sp>
        <p:nvSpPr>
          <p:cNvPr id="31" name="Shape 29"/>
          <p:cNvSpPr/>
          <p:nvPr/>
        </p:nvSpPr>
        <p:spPr>
          <a:xfrm>
            <a:off x="3319272" y="3547872"/>
            <a:ext cx="2606040" cy="960120"/>
          </a:xfrm>
          <a:prstGeom prst="rect">
            <a:avLst/>
          </a:prstGeom>
          <a:solidFill>
            <a:srgbClr val="0D0A20"/>
          </a:solidFill>
          <a:ln/>
        </p:spPr>
      </p:sp>
      <p:sp>
        <p:nvSpPr>
          <p:cNvPr id="32" name="Text 30"/>
          <p:cNvSpPr/>
          <p:nvPr/>
        </p:nvSpPr>
        <p:spPr>
          <a:xfrm>
            <a:off x="3364992" y="3584448"/>
            <a:ext cx="251460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sb = tk.Scrollbar(root)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txt = tk.Text(root, yscrollcommand=sb.set)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sb.config(command=txt.yview)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3319272" y="4599432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D8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Barre de défilement liée à un widget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6199632" y="3072384"/>
            <a:ext cx="2788920" cy="1874520"/>
          </a:xfrm>
          <a:prstGeom prst="rect">
            <a:avLst/>
          </a:prstGeom>
          <a:solidFill>
            <a:srgbClr val="2D1F55"/>
          </a:solidFill>
          <a:ln/>
        </p:spPr>
      </p:sp>
      <p:sp>
        <p:nvSpPr>
          <p:cNvPr id="35" name="Shape 33"/>
          <p:cNvSpPr/>
          <p:nvPr/>
        </p:nvSpPr>
        <p:spPr>
          <a:xfrm>
            <a:off x="6199632" y="3072384"/>
            <a:ext cx="2788920" cy="384048"/>
          </a:xfrm>
          <a:prstGeom prst="rect">
            <a:avLst/>
          </a:prstGeom>
          <a:solidFill>
            <a:srgbClr val="9D174D"/>
          </a:solidFill>
          <a:ln/>
        </p:spPr>
      </p:sp>
      <p:sp>
        <p:nvSpPr>
          <p:cNvPr id="36" name="Text 34"/>
          <p:cNvSpPr/>
          <p:nvPr/>
        </p:nvSpPr>
        <p:spPr>
          <a:xfrm>
            <a:off x="6291072" y="3127248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🔢  Spinbox</a:t>
            </a:r>
            <a:endParaRPr lang="en-US" sz="1500" dirty="0"/>
          </a:p>
        </p:txBody>
      </p:sp>
      <p:sp>
        <p:nvSpPr>
          <p:cNvPr id="37" name="Shape 35"/>
          <p:cNvSpPr/>
          <p:nvPr/>
        </p:nvSpPr>
        <p:spPr>
          <a:xfrm>
            <a:off x="6291072" y="3547872"/>
            <a:ext cx="2606040" cy="960120"/>
          </a:xfrm>
          <a:prstGeom prst="rect">
            <a:avLst/>
          </a:prstGeom>
          <a:solidFill>
            <a:srgbClr val="0D0A20"/>
          </a:solidFill>
          <a:ln/>
        </p:spPr>
      </p:sp>
      <p:sp>
        <p:nvSpPr>
          <p:cNvPr id="38" name="Text 36"/>
          <p:cNvSpPr/>
          <p:nvPr/>
        </p:nvSpPr>
        <p:spPr>
          <a:xfrm>
            <a:off x="6336792" y="3584448"/>
            <a:ext cx="251460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sp = tk.Spinbox(root,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from_=0, to=100,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increment=5)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val = sp.get()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6291072" y="4599432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D8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Sélecteur numérique avec flèches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4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A1033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ttk — Widgets Modernes &amp; Thèmes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20040" y="1170432"/>
            <a:ext cx="4114800" cy="3749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170432"/>
            <a:ext cx="4114800" cy="41148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6" name="Text 4"/>
          <p:cNvSpPr/>
          <p:nvPr/>
        </p:nvSpPr>
        <p:spPr>
          <a:xfrm>
            <a:off x="438912" y="1188720"/>
            <a:ext cx="38770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tkinter.ttk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457200" y="1691640"/>
            <a:ext cx="3840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0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sous-module ttk (Themed Tk) fournit des widgets avec un style natif selon l'OS et supporte les thèmes personnalisables.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2487168"/>
            <a:ext cx="1234440" cy="365760"/>
          </a:xfrm>
          <a:prstGeom prst="rect">
            <a:avLst/>
          </a:prstGeom>
          <a:solidFill>
            <a:srgbClr val="F0EDFF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2487168"/>
            <a:ext cx="1234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Button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1755648" y="2487168"/>
            <a:ext cx="1234440" cy="365760"/>
          </a:xfrm>
          <a:prstGeom prst="rect">
            <a:avLst/>
          </a:prstGeom>
          <a:solidFill>
            <a:srgbClr val="F0EDFF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755648" y="2487168"/>
            <a:ext cx="1234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Entry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054096" y="2487168"/>
            <a:ext cx="1234440" cy="365760"/>
          </a:xfrm>
          <a:prstGeom prst="rect">
            <a:avLst/>
          </a:prstGeom>
          <a:solidFill>
            <a:srgbClr val="F0EDFF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054096" y="2487168"/>
            <a:ext cx="1234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Label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57200" y="2962656"/>
            <a:ext cx="1234440" cy="365760"/>
          </a:xfrm>
          <a:prstGeom prst="rect">
            <a:avLst/>
          </a:prstGeom>
          <a:solidFill>
            <a:srgbClr val="F0EDFF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2962656"/>
            <a:ext cx="1234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Combobox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1755648" y="2962656"/>
            <a:ext cx="1234440" cy="365760"/>
          </a:xfrm>
          <a:prstGeom prst="rect">
            <a:avLst/>
          </a:prstGeom>
          <a:solidFill>
            <a:srgbClr val="F0EDFF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755648" y="2962656"/>
            <a:ext cx="1234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Notebook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3054096" y="2962656"/>
            <a:ext cx="1234440" cy="365760"/>
          </a:xfrm>
          <a:prstGeom prst="rect">
            <a:avLst/>
          </a:prstGeom>
          <a:solidFill>
            <a:srgbClr val="F0EDFF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054096" y="2962656"/>
            <a:ext cx="1234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Progressbar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57200" y="3438144"/>
            <a:ext cx="1234440" cy="365760"/>
          </a:xfrm>
          <a:prstGeom prst="rect">
            <a:avLst/>
          </a:prstGeom>
          <a:solidFill>
            <a:srgbClr val="F0EDFF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3438144"/>
            <a:ext cx="1234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Treeview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1755648" y="3438144"/>
            <a:ext cx="1234440" cy="365760"/>
          </a:xfrm>
          <a:prstGeom prst="rect">
            <a:avLst/>
          </a:prstGeom>
          <a:solidFill>
            <a:srgbClr val="F0EDFF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755648" y="3438144"/>
            <a:ext cx="1234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Scale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3054096" y="3438144"/>
            <a:ext cx="1234440" cy="365760"/>
          </a:xfrm>
          <a:prstGeom prst="rect">
            <a:avLst/>
          </a:prstGeom>
          <a:solidFill>
            <a:srgbClr val="F0EDFF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054096" y="3438144"/>
            <a:ext cx="1234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Separator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438912" y="3977640"/>
            <a:ext cx="3840480" cy="804672"/>
          </a:xfrm>
          <a:prstGeom prst="rect">
            <a:avLst/>
          </a:prstGeom>
          <a:solidFill>
            <a:srgbClr val="1A1033"/>
          </a:solidFill>
          <a:ln/>
        </p:spPr>
      </p:sp>
      <p:sp>
        <p:nvSpPr>
          <p:cNvPr id="27" name="Text 25"/>
          <p:cNvSpPr/>
          <p:nvPr/>
        </p:nvSpPr>
        <p:spPr>
          <a:xfrm>
            <a:off x="502920" y="4041648"/>
            <a:ext cx="3712464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586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from</a:t>
            </a:r>
            <a:pPr indent="0" marL="0">
              <a:buNone/>
            </a:pPr>
            <a:r>
              <a:rPr lang="en-US" sz="11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tkinter </a:t>
            </a:r>
            <a:pPr indent="0" marL="0">
              <a:buNone/>
            </a:pPr>
            <a:r>
              <a:rPr lang="en-US" sz="1150" dirty="0">
                <a:solidFill>
                  <a:srgbClr val="C586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import</a:t>
            </a:r>
            <a:pPr indent="0" marL="0">
              <a:buNone/>
            </a:pPr>
            <a:r>
              <a:rPr lang="en-US" sz="11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ttk
</a:t>
            </a:r>
            <a:pPr indent="0" marL="0">
              <a:buNone/>
            </a:pPr>
            <a:r>
              <a:rPr lang="en-US" sz="11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style = ttk.Style()
</a:t>
            </a:r>
            <a:pPr indent="0" marL="0">
              <a:buNone/>
            </a:pPr>
            <a:r>
              <a:rPr lang="en-US" sz="11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style.theme_use(</a:t>
            </a:r>
            <a:pPr indent="0" marL="0">
              <a:buNone/>
            </a:pPr>
            <a:r>
              <a:rPr lang="en-US" sz="1150" dirty="0">
                <a:solidFill>
                  <a:srgbClr val="CE91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'clam'</a:t>
            </a:r>
            <a:pPr indent="0" marL="0">
              <a:buNone/>
            </a:pPr>
            <a:r>
              <a:rPr lang="en-US" sz="11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  </a:t>
            </a:r>
            <a:pPr indent="0" marL="0">
              <a:buNone/>
            </a:pPr>
            <a:r>
              <a:rPr lang="en-US" sz="1150" dirty="0">
                <a:solidFill>
                  <a:srgbClr val="6A995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clam, alt, default, classic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4709160" y="1170432"/>
            <a:ext cx="4114800" cy="3749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4709160" y="1170432"/>
            <a:ext cx="4114800" cy="4114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0" name="Text 28"/>
          <p:cNvSpPr/>
          <p:nvPr/>
        </p:nvSpPr>
        <p:spPr>
          <a:xfrm>
            <a:off x="4828032" y="1188720"/>
            <a:ext cx="38770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Exemples ttk</a:t>
            </a:r>
            <a:endParaRPr lang="en-US" sz="1800" dirty="0"/>
          </a:p>
        </p:txBody>
      </p:sp>
      <p:sp>
        <p:nvSpPr>
          <p:cNvPr id="31" name="Shape 29"/>
          <p:cNvSpPr/>
          <p:nvPr/>
        </p:nvSpPr>
        <p:spPr>
          <a:xfrm>
            <a:off x="4828032" y="1691640"/>
            <a:ext cx="1188720" cy="32004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32" name="Text 30"/>
          <p:cNvSpPr/>
          <p:nvPr/>
        </p:nvSpPr>
        <p:spPr>
          <a:xfrm>
            <a:off x="4828032" y="169164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Onglet 1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6053328" y="1691640"/>
            <a:ext cx="1097280" cy="32004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34" name="Text 32"/>
          <p:cNvSpPr/>
          <p:nvPr/>
        </p:nvSpPr>
        <p:spPr>
          <a:xfrm>
            <a:off x="6053328" y="169164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Onglet 2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4828032" y="2011680"/>
            <a:ext cx="3840480" cy="914400"/>
          </a:xfrm>
          <a:prstGeom prst="rect">
            <a:avLst/>
          </a:prstGeom>
          <a:solidFill>
            <a:srgbClr val="F9F7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919472" y="2176272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Contenu de l'onglet 1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(ttk.Notebook)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4828032" y="310896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0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Progressbar: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4828032" y="3438144"/>
            <a:ext cx="3840480" cy="256032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39" name="Shape 37"/>
          <p:cNvSpPr/>
          <p:nvPr/>
        </p:nvSpPr>
        <p:spPr>
          <a:xfrm>
            <a:off x="4828032" y="3438144"/>
            <a:ext cx="2560320" cy="25603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40" name="Text 38"/>
          <p:cNvSpPr/>
          <p:nvPr/>
        </p:nvSpPr>
        <p:spPr>
          <a:xfrm>
            <a:off x="4828032" y="3438144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66%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4828032" y="385876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0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Scale:</a:t>
            </a:r>
            <a:endParaRPr lang="en-US" sz="1300" dirty="0"/>
          </a:p>
        </p:txBody>
      </p:sp>
      <p:sp>
        <p:nvSpPr>
          <p:cNvPr id="42" name="Shape 40"/>
          <p:cNvSpPr/>
          <p:nvPr/>
        </p:nvSpPr>
        <p:spPr>
          <a:xfrm>
            <a:off x="4828032" y="4224528"/>
            <a:ext cx="3840480" cy="64008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43" name="Shape 41"/>
          <p:cNvSpPr/>
          <p:nvPr/>
        </p:nvSpPr>
        <p:spPr>
          <a:xfrm>
            <a:off x="6263640" y="4096512"/>
            <a:ext cx="256032" cy="256032"/>
          </a:xfrm>
          <a:prstGeom prst="ellipse">
            <a:avLst/>
          </a:prstGeom>
          <a:solidFill>
            <a:srgbClr val="7C3AED"/>
          </a:solidFill>
          <a:ln/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0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A78BF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Variables Tkinter (Control Variables)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Lier des widgets à des données dynamiquement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20040" y="1170432"/>
            <a:ext cx="4251960" cy="1783080"/>
          </a:xfrm>
          <a:prstGeom prst="rect">
            <a:avLst/>
          </a:prstGeom>
          <a:solidFill>
            <a:srgbClr val="2D1F55"/>
          </a:solidFill>
          <a:ln/>
        </p:spPr>
      </p:sp>
      <p:sp>
        <p:nvSpPr>
          <p:cNvPr id="6" name="Shape 4"/>
          <p:cNvSpPr/>
          <p:nvPr/>
        </p:nvSpPr>
        <p:spPr>
          <a:xfrm>
            <a:off x="320040" y="1170432"/>
            <a:ext cx="4251960" cy="41148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7" name="Text 5"/>
          <p:cNvSpPr/>
          <p:nvPr/>
        </p:nvSpPr>
        <p:spPr>
          <a:xfrm>
            <a:off x="429768" y="1225296"/>
            <a:ext cx="403250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🔤  StringVar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429768" y="1673352"/>
            <a:ext cx="40325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Texte — Label, Entry, Combobox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29768" y="1993392"/>
            <a:ext cx="4032504" cy="877824"/>
          </a:xfrm>
          <a:prstGeom prst="rect">
            <a:avLst/>
          </a:prstGeom>
          <a:solidFill>
            <a:srgbClr val="0D0A20"/>
          </a:solidFill>
          <a:ln/>
        </p:spPr>
      </p:sp>
      <p:sp>
        <p:nvSpPr>
          <p:cNvPr id="10" name="Text 8"/>
          <p:cNvSpPr/>
          <p:nvPr/>
        </p:nvSpPr>
        <p:spPr>
          <a:xfrm>
            <a:off x="484632" y="2039112"/>
            <a:ext cx="393192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= tk.StringVar()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var.set("Bonjour")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val = var.get()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var.trace("w", callback)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754880" y="1170432"/>
            <a:ext cx="4251960" cy="1783080"/>
          </a:xfrm>
          <a:prstGeom prst="rect">
            <a:avLst/>
          </a:prstGeom>
          <a:solidFill>
            <a:srgbClr val="2D1F55"/>
          </a:solidFill>
          <a:ln/>
        </p:spPr>
      </p:sp>
      <p:sp>
        <p:nvSpPr>
          <p:cNvPr id="12" name="Shape 10"/>
          <p:cNvSpPr/>
          <p:nvPr/>
        </p:nvSpPr>
        <p:spPr>
          <a:xfrm>
            <a:off x="4754880" y="1170432"/>
            <a:ext cx="4251960" cy="4114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13" name="Text 11"/>
          <p:cNvSpPr/>
          <p:nvPr/>
        </p:nvSpPr>
        <p:spPr>
          <a:xfrm>
            <a:off x="4864608" y="1225296"/>
            <a:ext cx="403250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🔢  IntVar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4864608" y="1673352"/>
            <a:ext cx="40325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Entier — Checkbutton, Radiobutton, Scale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864608" y="1993392"/>
            <a:ext cx="4032504" cy="877824"/>
          </a:xfrm>
          <a:prstGeom prst="rect">
            <a:avLst/>
          </a:prstGeom>
          <a:solidFill>
            <a:srgbClr val="0D0A20"/>
          </a:solidFill>
          <a:ln/>
        </p:spPr>
      </p:sp>
      <p:sp>
        <p:nvSpPr>
          <p:cNvPr id="16" name="Text 14"/>
          <p:cNvSpPr/>
          <p:nvPr/>
        </p:nvSpPr>
        <p:spPr>
          <a:xfrm>
            <a:off x="4919472" y="2039112"/>
            <a:ext cx="393192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= tk.IntVar()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var.set(42)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val = var.get()  # → 42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320040" y="3090672"/>
            <a:ext cx="4251960" cy="1783080"/>
          </a:xfrm>
          <a:prstGeom prst="rect">
            <a:avLst/>
          </a:prstGeom>
          <a:solidFill>
            <a:srgbClr val="2D1F55"/>
          </a:solidFill>
          <a:ln/>
        </p:spPr>
      </p:sp>
      <p:sp>
        <p:nvSpPr>
          <p:cNvPr id="18" name="Shape 16"/>
          <p:cNvSpPr/>
          <p:nvPr/>
        </p:nvSpPr>
        <p:spPr>
          <a:xfrm>
            <a:off x="320040" y="3090672"/>
            <a:ext cx="4251960" cy="41148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9" name="Text 17"/>
          <p:cNvSpPr/>
          <p:nvPr/>
        </p:nvSpPr>
        <p:spPr>
          <a:xfrm>
            <a:off x="429768" y="3145536"/>
            <a:ext cx="403250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📊  DoubleVar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429768" y="3593592"/>
            <a:ext cx="40325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Décimal — Spinbox, Scale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29768" y="3913632"/>
            <a:ext cx="4032504" cy="877824"/>
          </a:xfrm>
          <a:prstGeom prst="rect">
            <a:avLst/>
          </a:prstGeom>
          <a:solidFill>
            <a:srgbClr val="0D0A20"/>
          </a:solidFill>
          <a:ln/>
        </p:spPr>
      </p:sp>
      <p:sp>
        <p:nvSpPr>
          <p:cNvPr id="22" name="Text 20"/>
          <p:cNvSpPr/>
          <p:nvPr/>
        </p:nvSpPr>
        <p:spPr>
          <a:xfrm>
            <a:off x="484632" y="3959352"/>
            <a:ext cx="393192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= tk.DoubleVar()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var.set(3.14)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val = var.get()  # → 3.14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754880" y="3090672"/>
            <a:ext cx="4251960" cy="1783080"/>
          </a:xfrm>
          <a:prstGeom prst="rect">
            <a:avLst/>
          </a:prstGeom>
          <a:solidFill>
            <a:srgbClr val="2D1F55"/>
          </a:solidFill>
          <a:ln/>
        </p:spPr>
      </p:sp>
      <p:sp>
        <p:nvSpPr>
          <p:cNvPr id="24" name="Shape 22"/>
          <p:cNvSpPr/>
          <p:nvPr/>
        </p:nvSpPr>
        <p:spPr>
          <a:xfrm>
            <a:off x="4754880" y="3090672"/>
            <a:ext cx="4251960" cy="411480"/>
          </a:xfrm>
          <a:prstGeom prst="rect">
            <a:avLst/>
          </a:prstGeom>
          <a:solidFill>
            <a:srgbClr val="EC4899"/>
          </a:solidFill>
          <a:ln/>
        </p:spPr>
      </p:sp>
      <p:sp>
        <p:nvSpPr>
          <p:cNvPr id="25" name="Text 23"/>
          <p:cNvSpPr/>
          <p:nvPr/>
        </p:nvSpPr>
        <p:spPr>
          <a:xfrm>
            <a:off x="4864608" y="3145536"/>
            <a:ext cx="403250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✅  BooleanVar</a:t>
            </a:r>
            <a:endParaRPr lang="en-US" sz="1700" dirty="0"/>
          </a:p>
        </p:txBody>
      </p:sp>
      <p:sp>
        <p:nvSpPr>
          <p:cNvPr id="26" name="Text 24"/>
          <p:cNvSpPr/>
          <p:nvPr/>
        </p:nvSpPr>
        <p:spPr>
          <a:xfrm>
            <a:off x="4864608" y="3593592"/>
            <a:ext cx="40325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Booléen — Checkbutton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4864608" y="3913632"/>
            <a:ext cx="4032504" cy="877824"/>
          </a:xfrm>
          <a:prstGeom prst="rect">
            <a:avLst/>
          </a:prstGeom>
          <a:solidFill>
            <a:srgbClr val="0D0A20"/>
          </a:solidFill>
          <a:ln/>
        </p:spPr>
      </p:sp>
      <p:sp>
        <p:nvSpPr>
          <p:cNvPr id="28" name="Text 26"/>
          <p:cNvSpPr/>
          <p:nvPr/>
        </p:nvSpPr>
        <p:spPr>
          <a:xfrm>
            <a:off x="4919472" y="3959352"/>
            <a:ext cx="393192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= tk.BooleanVar()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var.set(True)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 var.get():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print("Coché!")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320040" y="4736592"/>
            <a:ext cx="8503920" cy="329184"/>
          </a:xfrm>
          <a:prstGeom prst="rect">
            <a:avLst/>
          </a:prstGeom>
          <a:solidFill>
            <a:srgbClr val="3B0D99">
              <a:alpha val="70000"/>
            </a:srgbClr>
          </a:solidFill>
          <a:ln/>
        </p:spPr>
      </p:sp>
      <p:sp>
        <p:nvSpPr>
          <p:cNvPr id="30" name="Text 28"/>
          <p:cNvSpPr/>
          <p:nvPr/>
        </p:nvSpPr>
        <p:spPr>
          <a:xfrm>
            <a:off x="457200" y="4754880"/>
            <a:ext cx="8321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.trace('w', callback) permet d'exécuter une fonction dès que la variable change — idéal pour la validation en temps réel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Tkinter Python - Cours Complet</dc:title>
  <dc:subject>PptxGenJS Presentation</dc:subject>
  <dc:creator>PptxGenJS</dc:creator>
  <cp:lastModifiedBy>PptxGenJS</cp:lastModifiedBy>
  <cp:revision>1</cp:revision>
  <dcterms:created xsi:type="dcterms:W3CDTF">2026-03-07T22:37:36Z</dcterms:created>
  <dcterms:modified xsi:type="dcterms:W3CDTF">2026-03-07T22:37:36Z</dcterms:modified>
</cp:coreProperties>
</file>