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5374" userDrawn="1">
          <p15:clr>
            <a:srgbClr val="A4A3A4"/>
          </p15:clr>
        </p15:guide>
        <p15:guide id="4" orient="horz" pos="74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536" y="78"/>
      </p:cViewPr>
      <p:guideLst>
        <p:guide orient="horz" pos="2191"/>
        <p:guide pos="288"/>
        <p:guide pos="5374"/>
        <p:guide orient="horz" pos="7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1ABE4-3AEB-43FE-8166-98DB0A165D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577B02-02C2-4CFA-B302-395511DCA669}">
      <dgm:prSet phldrT="[Texte]"/>
      <dgm:spPr/>
      <dgm:t>
        <a:bodyPr/>
        <a:lstStyle/>
        <a:p>
          <a:pPr>
            <a:buFontTx/>
            <a:buChar char="•"/>
          </a:pPr>
          <a:r>
            <a:rPr kumimoji="0" lang="fr-FR" alt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Scénario A :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 L'utilisateur tape le code correct (par ex: 1234) </a:t>
          </a:r>
          <a:r>
            <a:rPr lang="fr-FR" altLang="fr-FR" dirty="0">
              <a:latin typeface="Google Sans Text"/>
            </a:rPr>
            <a:t>=&gt; 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Le téléphone se déverrouille.</a:t>
          </a:r>
          <a:endParaRPr lang="fr-FR" dirty="0"/>
        </a:p>
      </dgm:t>
    </dgm:pt>
    <dgm:pt modelId="{5C439A78-E147-4D48-B16E-0B6A664E01A9}" type="parTrans" cxnId="{1CB56094-EC56-4F8A-ADBD-EE38A4AB6B55}">
      <dgm:prSet/>
      <dgm:spPr/>
      <dgm:t>
        <a:bodyPr/>
        <a:lstStyle/>
        <a:p>
          <a:endParaRPr lang="fr-FR"/>
        </a:p>
      </dgm:t>
    </dgm:pt>
    <dgm:pt modelId="{5D6928F3-17FA-48B9-B7D2-01AF5D2E5393}" type="sibTrans" cxnId="{1CB56094-EC56-4F8A-ADBD-EE38A4AB6B55}">
      <dgm:prSet/>
      <dgm:spPr/>
      <dgm:t>
        <a:bodyPr/>
        <a:lstStyle/>
        <a:p>
          <a:endParaRPr lang="fr-FR"/>
        </a:p>
      </dgm:t>
    </dgm:pt>
    <dgm:pt modelId="{37E5124D-6546-4DE4-8CB2-C42FBEE994D0}">
      <dgm:prSet phldrT="[Texte]"/>
      <dgm:spPr/>
      <dgm:t>
        <a:bodyPr/>
        <a:lstStyle/>
        <a:p>
          <a:pPr>
            <a:buFontTx/>
            <a:buChar char="•"/>
          </a:pPr>
          <a:r>
            <a:rPr kumimoji="0" lang="fr-FR" alt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Scénario B :</a:t>
          </a:r>
          <a:r>
            <a: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 L'utilisateur tape n'importe quoi d'autre =&gt;Le téléphone affiche "Code Faux" et sonne l'alarme.</a:t>
          </a:r>
          <a:endParaRPr lang="fr-FR" dirty="0"/>
        </a:p>
      </dgm:t>
    </dgm:pt>
    <dgm:pt modelId="{634B9827-6518-4008-942C-50AB88DB33B0}" type="parTrans" cxnId="{93DF4D5D-65D8-4F2F-9E68-4C9D79FA1349}">
      <dgm:prSet/>
      <dgm:spPr/>
      <dgm:t>
        <a:bodyPr/>
        <a:lstStyle/>
        <a:p>
          <a:endParaRPr lang="fr-FR"/>
        </a:p>
      </dgm:t>
    </dgm:pt>
    <dgm:pt modelId="{282C4308-4F28-466F-B13D-B701C1C84145}" type="sibTrans" cxnId="{93DF4D5D-65D8-4F2F-9E68-4C9D79FA1349}">
      <dgm:prSet/>
      <dgm:spPr/>
      <dgm:t>
        <a:bodyPr/>
        <a:lstStyle/>
        <a:p>
          <a:endParaRPr lang="fr-FR"/>
        </a:p>
      </dgm:t>
    </dgm:pt>
    <dgm:pt modelId="{9F2C954B-F503-4A36-97D8-F298B58CD89B}" type="pres">
      <dgm:prSet presAssocID="{6071ABE4-3AEB-43FE-8166-98DB0A165D20}" presName="linear" presStyleCnt="0">
        <dgm:presLayoutVars>
          <dgm:dir/>
          <dgm:resizeHandles val="exact"/>
        </dgm:presLayoutVars>
      </dgm:prSet>
      <dgm:spPr/>
    </dgm:pt>
    <dgm:pt modelId="{FEFF6113-330E-43E4-9B83-072C16552DC5}" type="pres">
      <dgm:prSet presAssocID="{F3577B02-02C2-4CFA-B302-395511DCA669}" presName="comp" presStyleCnt="0"/>
      <dgm:spPr/>
    </dgm:pt>
    <dgm:pt modelId="{BE4D416E-035B-4A7E-9837-C7781CA567CB}" type="pres">
      <dgm:prSet presAssocID="{F3577B02-02C2-4CFA-B302-395511DCA669}" presName="box" presStyleLbl="node1" presStyleIdx="0" presStyleCnt="2"/>
      <dgm:spPr/>
    </dgm:pt>
    <dgm:pt modelId="{4DAD1408-FE4B-425F-9794-BB953D337827}" type="pres">
      <dgm:prSet presAssocID="{F3577B02-02C2-4CFA-B302-395511DCA669}" presName="img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F9C08086-D7A7-4F6C-8BD3-6F8AD710A30B}" type="pres">
      <dgm:prSet presAssocID="{F3577B02-02C2-4CFA-B302-395511DCA669}" presName="text" presStyleLbl="node1" presStyleIdx="0" presStyleCnt="2">
        <dgm:presLayoutVars>
          <dgm:bulletEnabled val="1"/>
        </dgm:presLayoutVars>
      </dgm:prSet>
      <dgm:spPr/>
    </dgm:pt>
    <dgm:pt modelId="{8C8EAC4A-AF5D-47D3-B592-5D3577F69B06}" type="pres">
      <dgm:prSet presAssocID="{5D6928F3-17FA-48B9-B7D2-01AF5D2E5393}" presName="spacer" presStyleCnt="0"/>
      <dgm:spPr/>
    </dgm:pt>
    <dgm:pt modelId="{6A9CA074-E7BA-46A9-8499-A48723B1D711}" type="pres">
      <dgm:prSet presAssocID="{37E5124D-6546-4DE4-8CB2-C42FBEE994D0}" presName="comp" presStyleCnt="0"/>
      <dgm:spPr/>
    </dgm:pt>
    <dgm:pt modelId="{EDAA6F5E-2421-4D91-AB4C-B466C688C859}" type="pres">
      <dgm:prSet presAssocID="{37E5124D-6546-4DE4-8CB2-C42FBEE994D0}" presName="box" presStyleLbl="node1" presStyleIdx="1" presStyleCnt="2"/>
      <dgm:spPr/>
    </dgm:pt>
    <dgm:pt modelId="{EDE560FE-B1FB-44C4-BFA5-EC8EAF418D21}" type="pres">
      <dgm:prSet presAssocID="{37E5124D-6546-4DE4-8CB2-C42FBEE994D0}" presName="img" presStyleLbl="fgImgPlace1" presStyleIdx="1" presStyleCnt="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45BA0880-0FB5-428D-ADEF-D16B50212AF1}" type="pres">
      <dgm:prSet presAssocID="{37E5124D-6546-4DE4-8CB2-C42FBEE994D0}" presName="text" presStyleLbl="node1" presStyleIdx="1" presStyleCnt="2">
        <dgm:presLayoutVars>
          <dgm:bulletEnabled val="1"/>
        </dgm:presLayoutVars>
      </dgm:prSet>
      <dgm:spPr/>
    </dgm:pt>
  </dgm:ptLst>
  <dgm:cxnLst>
    <dgm:cxn modelId="{93DF4D5D-65D8-4F2F-9E68-4C9D79FA1349}" srcId="{6071ABE4-3AEB-43FE-8166-98DB0A165D20}" destId="{37E5124D-6546-4DE4-8CB2-C42FBEE994D0}" srcOrd="1" destOrd="0" parTransId="{634B9827-6518-4008-942C-50AB88DB33B0}" sibTransId="{282C4308-4F28-466F-B13D-B701C1C84145}"/>
    <dgm:cxn modelId="{ABD21364-1BED-4092-9A78-4285346ED553}" type="presOf" srcId="{F3577B02-02C2-4CFA-B302-395511DCA669}" destId="{BE4D416E-035B-4A7E-9837-C7781CA567CB}" srcOrd="0" destOrd="0" presId="urn:microsoft.com/office/officeart/2005/8/layout/vList4"/>
    <dgm:cxn modelId="{0BAD3F4C-61FB-4896-A55C-6C8BB2CFE2E7}" type="presOf" srcId="{6071ABE4-3AEB-43FE-8166-98DB0A165D20}" destId="{9F2C954B-F503-4A36-97D8-F298B58CD89B}" srcOrd="0" destOrd="0" presId="urn:microsoft.com/office/officeart/2005/8/layout/vList4"/>
    <dgm:cxn modelId="{52595D4F-6CD3-4407-868A-DFF4A6B39E3A}" type="presOf" srcId="{37E5124D-6546-4DE4-8CB2-C42FBEE994D0}" destId="{45BA0880-0FB5-428D-ADEF-D16B50212AF1}" srcOrd="1" destOrd="0" presId="urn:microsoft.com/office/officeart/2005/8/layout/vList4"/>
    <dgm:cxn modelId="{1CB56094-EC56-4F8A-ADBD-EE38A4AB6B55}" srcId="{6071ABE4-3AEB-43FE-8166-98DB0A165D20}" destId="{F3577B02-02C2-4CFA-B302-395511DCA669}" srcOrd="0" destOrd="0" parTransId="{5C439A78-E147-4D48-B16E-0B6A664E01A9}" sibTransId="{5D6928F3-17FA-48B9-B7D2-01AF5D2E5393}"/>
    <dgm:cxn modelId="{DCB70CAB-652B-4D01-9048-B36700C9D638}" type="presOf" srcId="{37E5124D-6546-4DE4-8CB2-C42FBEE994D0}" destId="{EDAA6F5E-2421-4D91-AB4C-B466C688C859}" srcOrd="0" destOrd="0" presId="urn:microsoft.com/office/officeart/2005/8/layout/vList4"/>
    <dgm:cxn modelId="{E66424C7-02CB-44CF-AC3D-0BA63492925D}" type="presOf" srcId="{F3577B02-02C2-4CFA-B302-395511DCA669}" destId="{F9C08086-D7A7-4F6C-8BD3-6F8AD710A30B}" srcOrd="1" destOrd="0" presId="urn:microsoft.com/office/officeart/2005/8/layout/vList4"/>
    <dgm:cxn modelId="{7F5653C0-1025-4E7B-9E5F-79FCD715408E}" type="presParOf" srcId="{9F2C954B-F503-4A36-97D8-F298B58CD89B}" destId="{FEFF6113-330E-43E4-9B83-072C16552DC5}" srcOrd="0" destOrd="0" presId="urn:microsoft.com/office/officeart/2005/8/layout/vList4"/>
    <dgm:cxn modelId="{4B2ACF66-1FC0-43C2-A912-7F275053593F}" type="presParOf" srcId="{FEFF6113-330E-43E4-9B83-072C16552DC5}" destId="{BE4D416E-035B-4A7E-9837-C7781CA567CB}" srcOrd="0" destOrd="0" presId="urn:microsoft.com/office/officeart/2005/8/layout/vList4"/>
    <dgm:cxn modelId="{53017004-4DBC-41EF-83C2-46803B337F26}" type="presParOf" srcId="{FEFF6113-330E-43E4-9B83-072C16552DC5}" destId="{4DAD1408-FE4B-425F-9794-BB953D337827}" srcOrd="1" destOrd="0" presId="urn:microsoft.com/office/officeart/2005/8/layout/vList4"/>
    <dgm:cxn modelId="{6D502F5E-0563-4B7A-970A-BFDE67373879}" type="presParOf" srcId="{FEFF6113-330E-43E4-9B83-072C16552DC5}" destId="{F9C08086-D7A7-4F6C-8BD3-6F8AD710A30B}" srcOrd="2" destOrd="0" presId="urn:microsoft.com/office/officeart/2005/8/layout/vList4"/>
    <dgm:cxn modelId="{4FCD3526-36BE-46A3-A8A7-A5F6322588E9}" type="presParOf" srcId="{9F2C954B-F503-4A36-97D8-F298B58CD89B}" destId="{8C8EAC4A-AF5D-47D3-B592-5D3577F69B06}" srcOrd="1" destOrd="0" presId="urn:microsoft.com/office/officeart/2005/8/layout/vList4"/>
    <dgm:cxn modelId="{C497EA41-C84E-439C-98C2-43034D41BF6D}" type="presParOf" srcId="{9F2C954B-F503-4A36-97D8-F298B58CD89B}" destId="{6A9CA074-E7BA-46A9-8499-A48723B1D711}" srcOrd="2" destOrd="0" presId="urn:microsoft.com/office/officeart/2005/8/layout/vList4"/>
    <dgm:cxn modelId="{06893E4F-E911-4DE8-8849-5D3872F37D86}" type="presParOf" srcId="{6A9CA074-E7BA-46A9-8499-A48723B1D711}" destId="{EDAA6F5E-2421-4D91-AB4C-B466C688C859}" srcOrd="0" destOrd="0" presId="urn:microsoft.com/office/officeart/2005/8/layout/vList4"/>
    <dgm:cxn modelId="{6C0EC217-5140-4946-B7D3-C4C6BEE74D50}" type="presParOf" srcId="{6A9CA074-E7BA-46A9-8499-A48723B1D711}" destId="{EDE560FE-B1FB-44C4-BFA5-EC8EAF418D21}" srcOrd="1" destOrd="0" presId="urn:microsoft.com/office/officeart/2005/8/layout/vList4"/>
    <dgm:cxn modelId="{AF89984E-CC32-466B-9E11-E06B72F12373}" type="presParOf" srcId="{6A9CA074-E7BA-46A9-8499-A48723B1D711}" destId="{45BA0880-0FB5-428D-ADEF-D16B50212A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D416E-035B-4A7E-9837-C7781CA567CB}">
      <dsp:nvSpPr>
        <dsp:cNvPr id="0" name=""/>
        <dsp:cNvSpPr/>
      </dsp:nvSpPr>
      <dsp:spPr>
        <a:xfrm>
          <a:off x="0" y="0"/>
          <a:ext cx="6911904" cy="149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0" lang="fr-FR" altLang="fr-FR" sz="2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Scénario A :</a:t>
          </a:r>
          <a:r>
            <a:rPr kumimoji="0" lang="fr-FR" altLang="fr-FR" sz="2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 L'utilisateur tape le code correct (par ex: 1234) </a:t>
          </a:r>
          <a:r>
            <a:rPr lang="fr-FR" altLang="fr-FR" sz="2600" kern="1200" dirty="0">
              <a:latin typeface="Google Sans Text"/>
            </a:rPr>
            <a:t>=&gt; </a:t>
          </a:r>
          <a:r>
            <a:rPr kumimoji="0" lang="fr-FR" altLang="fr-FR" sz="2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Le téléphone se déverrouille.</a:t>
          </a:r>
          <a:endParaRPr lang="fr-FR" sz="2600" kern="1200" dirty="0"/>
        </a:p>
      </dsp:txBody>
      <dsp:txXfrm>
        <a:off x="1531653" y="0"/>
        <a:ext cx="5380250" cy="1492729"/>
      </dsp:txXfrm>
    </dsp:sp>
    <dsp:sp modelId="{4DAD1408-FE4B-425F-9794-BB953D337827}">
      <dsp:nvSpPr>
        <dsp:cNvPr id="0" name=""/>
        <dsp:cNvSpPr/>
      </dsp:nvSpPr>
      <dsp:spPr>
        <a:xfrm>
          <a:off x="149272" y="149272"/>
          <a:ext cx="1382380" cy="11941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A6F5E-2421-4D91-AB4C-B466C688C859}">
      <dsp:nvSpPr>
        <dsp:cNvPr id="0" name=""/>
        <dsp:cNvSpPr/>
      </dsp:nvSpPr>
      <dsp:spPr>
        <a:xfrm>
          <a:off x="0" y="1642002"/>
          <a:ext cx="6911904" cy="149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0" lang="fr-FR" altLang="fr-FR" sz="2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Scénario B :</a:t>
          </a:r>
          <a:r>
            <a:rPr kumimoji="0" lang="fr-FR" altLang="fr-FR" sz="2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rPr>
            <a:t> L'utilisateur tape n'importe quoi d'autre =&gt;Le téléphone affiche "Code Faux" et sonne l'alarme.</a:t>
          </a:r>
          <a:endParaRPr lang="fr-FR" sz="2600" kern="1200" dirty="0"/>
        </a:p>
      </dsp:txBody>
      <dsp:txXfrm>
        <a:off x="1531653" y="1642002"/>
        <a:ext cx="5380250" cy="1492729"/>
      </dsp:txXfrm>
    </dsp:sp>
    <dsp:sp modelId="{EDE560FE-B1FB-44C4-BFA5-EC8EAF418D21}">
      <dsp:nvSpPr>
        <dsp:cNvPr id="0" name=""/>
        <dsp:cNvSpPr/>
      </dsp:nvSpPr>
      <dsp:spPr>
        <a:xfrm>
          <a:off x="149272" y="1791275"/>
          <a:ext cx="1382380" cy="11941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ED96-068A-4274-8614-CE8858D45159}" type="datetimeFigureOut">
              <a:rPr lang="fr-FR" smtClean="0"/>
              <a:t>20/12/2025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BC96-224C-4F47-B1D0-6020CB55D1D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Diapositive de titre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0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itre 2050"/>
          <p:cNvSpPr>
            <a:spLocks noGrp="1"/>
          </p:cNvSpPr>
          <p:nvPr>
            <p:ph type="ctrTitle"/>
          </p:nvPr>
        </p:nvSpPr>
        <p:spPr>
          <a:xfrm>
            <a:off x="684213" y="1701800"/>
            <a:ext cx="7772400" cy="1082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 algn="l">
              <a:buClrTx/>
              <a:buSzTx/>
              <a:buFontTx/>
              <a:defRPr/>
            </a:lvl1pPr>
          </a:lstStyle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2" name="Sous-titre 2051"/>
          <p:cNvSpPr>
            <a:spLocks noGrp="1"/>
          </p:cNvSpPr>
          <p:nvPr>
            <p:ph type="subTitle" idx="1"/>
          </p:nvPr>
        </p:nvSpPr>
        <p:spPr>
          <a:xfrm>
            <a:off x="682625" y="2927350"/>
            <a:ext cx="7777163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subtitle style</a:t>
            </a:r>
          </a:p>
        </p:txBody>
      </p:sp>
      <p:sp>
        <p:nvSpPr>
          <p:cNvPr id="2053" name="Espace réservé de la date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Espace réservé du pied de page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Espace réservé du numéro de diapositive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311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9875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itre 10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Espace réservé du texte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Espace réservé de la date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Espace réservé du pied de page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Espace réservé du numéro de diapositive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‹N°›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4097"/>
          <p:cNvSpPr>
            <a:spLocks noGrp="1"/>
          </p:cNvSpPr>
          <p:nvPr>
            <p:ph type="ctrTitle"/>
          </p:nvPr>
        </p:nvSpPr>
        <p:spPr>
          <a:xfrm>
            <a:off x="682625" y="509270"/>
            <a:ext cx="7772400" cy="1082675"/>
          </a:xfrm>
          <a:ln/>
        </p:spPr>
        <p:txBody>
          <a:bodyPr anchor="ctr" anchorCtr="0"/>
          <a:lstStyle/>
          <a:p>
            <a:br>
              <a:rPr lang="fr-FR" dirty="0"/>
            </a:br>
            <a:br>
              <a:rPr lang="fr-FR" dirty="0"/>
            </a:br>
            <a:r>
              <a:rPr lang="fr-FR" b="1" dirty="0"/>
              <a:t>🐍 Séance 3 : Les Structures Conditionnelles (Logique &amp; Python)</a:t>
            </a:r>
            <a:br>
              <a:rPr lang="fr-FR" dirty="0"/>
            </a:br>
            <a:r>
              <a:rPr lang="fr-FR" dirty="0"/>
              <a:t>IF – ELSE- ELIF</a:t>
            </a:r>
            <a:endParaRPr lang="fr-FR" kern="1200" baseline="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99" name="Sous-titre 4098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lstStyle/>
          <a:p>
            <a:pPr defTabSz="914400">
              <a:buSzTx/>
            </a:pPr>
            <a:r>
              <a:rPr lang="fr-FR" sz="2000" b="1" kern="1200" baseline="0" dirty="0">
                <a:latin typeface="Arial" panose="020B0604020202020204" pitchFamily="34" charset="0"/>
                <a:ea typeface="SimSun" panose="02010600030101010101" pitchFamily="2" charset="-122"/>
              </a:rPr>
              <a:t>SÉANCE 3</a:t>
            </a:r>
          </a:p>
        </p:txBody>
      </p:sp>
      <p:pic>
        <p:nvPicPr>
          <p:cNvPr id="5" name="Image 4" descr="kisspng-scalable-vector-graphics-javascript-python-logo-python-png-1713921357467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4509135"/>
            <a:ext cx="1506220" cy="1506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121" descr="91132956bbe544c7b9fa7efac4f07432# #矩形 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r>
              <a:rPr lang="fr-FR" sz="2000" b="1" dirty="0"/>
              <a:t>Les Outils : Les Opérateurs de Comparaison</a:t>
            </a:r>
            <a:r>
              <a:rPr lang="fr-FR" altLang="en-US" sz="2000" b="1" dirty="0"/>
              <a:t>:</a:t>
            </a:r>
          </a:p>
        </p:txBody>
      </p:sp>
      <p:pic>
        <p:nvPicPr>
          <p:cNvPr id="9" name="Image 8" descr="kisspng-scalable-vector-graphics-javascript-python-logo-python-png-1713921357467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15" y="570102"/>
            <a:ext cx="703232" cy="703232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5A44A5F-6AAF-FD20-5E9A-9391C8A0D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52936"/>
              </p:ext>
            </p:extLst>
          </p:nvPr>
        </p:nvGraphicFramePr>
        <p:xfrm>
          <a:off x="612055" y="1465579"/>
          <a:ext cx="7775892" cy="33314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91964">
                  <a:extLst>
                    <a:ext uri="{9D8B030D-6E8A-4147-A177-3AD203B41FA5}">
                      <a16:colId xmlns:a16="http://schemas.microsoft.com/office/drawing/2014/main" val="4140481590"/>
                    </a:ext>
                  </a:extLst>
                </a:gridCol>
                <a:gridCol w="2591964">
                  <a:extLst>
                    <a:ext uri="{9D8B030D-6E8A-4147-A177-3AD203B41FA5}">
                      <a16:colId xmlns:a16="http://schemas.microsoft.com/office/drawing/2014/main" val="3289223595"/>
                    </a:ext>
                  </a:extLst>
                </a:gridCol>
                <a:gridCol w="2591964">
                  <a:extLst>
                    <a:ext uri="{9D8B030D-6E8A-4147-A177-3AD203B41FA5}">
                      <a16:colId xmlns:a16="http://schemas.microsoft.com/office/drawing/2014/main" val="3637005157"/>
                    </a:ext>
                  </a:extLst>
                </a:gridCol>
              </a:tblGrid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 dirty="0">
                          <a:solidFill>
                            <a:srgbClr val="1F1F1F"/>
                          </a:solidFill>
                          <a:effectLst/>
                        </a:rPr>
                        <a:t>Symbole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Signification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Exemple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724408494"/>
                  </a:ext>
                </a:extLst>
              </a:tr>
              <a:tr h="71609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==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Égal à (Attention : double égal !)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444746"/>
                          </a:solidFill>
                          <a:effectLst/>
                        </a:rPr>
                        <a:t>age == 18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88748108"/>
                  </a:ext>
                </a:extLst>
              </a:tr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!=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Différent de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444746"/>
                          </a:solidFill>
                          <a:effectLst/>
                        </a:rPr>
                        <a:t>score != 0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77573358"/>
                  </a:ext>
                </a:extLst>
              </a:tr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&lt;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Plus petit que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444746"/>
                          </a:solidFill>
                          <a:effectLst/>
                        </a:rPr>
                        <a:t>prix &lt; 100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5451271"/>
                  </a:ext>
                </a:extLst>
              </a:tr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&gt;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Plus grand que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444746"/>
                          </a:solidFill>
                          <a:effectLst/>
                        </a:rPr>
                        <a:t>vitesse &gt; 10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50823920"/>
                  </a:ext>
                </a:extLst>
              </a:tr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&lt;=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Plus petit ou égal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 err="1">
                          <a:solidFill>
                            <a:srgbClr val="444746"/>
                          </a:solidFill>
                          <a:effectLst/>
                        </a:rPr>
                        <a:t>age</a:t>
                      </a: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 &lt;= 12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590866180"/>
                  </a:ext>
                </a:extLst>
              </a:tr>
              <a:tr h="435884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&gt;=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Plus grand ou égal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444746"/>
                          </a:solidFill>
                          <a:effectLst/>
                        </a:rPr>
                        <a:t>note &gt;= 10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9581043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D67B9-57A2-355D-EF9D-5A6DD92F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Opérateurs Logiques (and, or, not)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71DAC4E-ACF5-D5B8-2DB0-CC6BAE956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256969"/>
              </p:ext>
            </p:extLst>
          </p:nvPr>
        </p:nvGraphicFramePr>
        <p:xfrm>
          <a:off x="432799" y="1341029"/>
          <a:ext cx="8229600" cy="28041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667775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778186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464705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62206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Opérateur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Python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Phrase mémotechnique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Résultat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807993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0" dirty="0">
                          <a:solidFill>
                            <a:srgbClr val="1F1F1F"/>
                          </a:solidFill>
                          <a:effectLst/>
                        </a:rPr>
                        <a:t>ET</a:t>
                      </a:r>
                      <a:endParaRPr lang="fr-FR" b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  <a:effectLst/>
                        </a:rPr>
                        <a:t>and</a:t>
                      </a:r>
                      <a:endParaRPr lang="fr-FR" b="1" dirty="0">
                        <a:solidFill>
                          <a:srgbClr val="7030A0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"Je veux </a:t>
                      </a: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TOUT</a:t>
                      </a: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 ça"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Vrai seulement si tout est Vrai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5570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0" dirty="0">
                          <a:solidFill>
                            <a:srgbClr val="1F1F1F"/>
                          </a:solidFill>
                          <a:effectLst/>
                        </a:rPr>
                        <a:t>OU</a:t>
                      </a:r>
                      <a:endParaRPr lang="fr-FR" b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  <a:effectLst/>
                        </a:rPr>
                        <a:t>or</a:t>
                      </a:r>
                      <a:endParaRPr lang="fr-FR" b="1" dirty="0">
                        <a:solidFill>
                          <a:srgbClr val="7030A0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"L'un </a:t>
                      </a:r>
                      <a:r>
                        <a:rPr lang="fr-FR" b="1">
                          <a:solidFill>
                            <a:srgbClr val="1F1F1F"/>
                          </a:solidFill>
                          <a:effectLst/>
                        </a:rPr>
                        <a:t>OU</a:t>
                      </a: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 l'autre me va"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Vrai si au moins un est Vrai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53764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0" dirty="0">
                          <a:solidFill>
                            <a:srgbClr val="1F1F1F"/>
                          </a:solidFill>
                          <a:effectLst/>
                        </a:rPr>
                        <a:t>NON</a:t>
                      </a:r>
                      <a:endParaRPr lang="fr-FR" b="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b="1" dirty="0">
                          <a:solidFill>
                            <a:srgbClr val="7030A0"/>
                          </a:solidFill>
                          <a:effectLst/>
                        </a:rPr>
                        <a:t>not</a:t>
                      </a:r>
                      <a:endParaRPr lang="fr-FR" b="1" dirty="0">
                        <a:solidFill>
                          <a:srgbClr val="7030A0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>
                          <a:solidFill>
                            <a:srgbClr val="1F1F1F"/>
                          </a:solidFill>
                          <a:effectLst/>
                        </a:rPr>
                        <a:t>"Le contraire"</a:t>
                      </a:r>
                      <a:endParaRPr lang="fr-F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fr-FR" dirty="0">
                          <a:solidFill>
                            <a:srgbClr val="1F1F1F"/>
                          </a:solidFill>
                          <a:effectLst/>
                        </a:rPr>
                        <a:t>Change Vrai en Faux</a:t>
                      </a:r>
                      <a:endParaRPr lang="fr-F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61603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4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4069-36D5-1B92-AF84-7D83B731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8B66A76-EBC7-F450-2AB5-99D6F90A3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4" y="909035"/>
            <a:ext cx="6452020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	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Imaginez que vous programmez le système de sécurité d'un smartphone. Le téléphone contient des données secrètes. Pour y accéder, l'utilisateur doit entrer le bon code PIN.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Le Défi :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	Le programme doit réagir différemment selon ce que tape l'utilisateur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rtl="0" eaLnBrk="0" hangingPunct="0"/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278B0E3-B8CB-0EB9-F727-6B453EB0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074"/>
            <a:ext cx="8229600" cy="806450"/>
          </a:xfrm>
        </p:spPr>
        <p:txBody>
          <a:bodyPr/>
          <a:lstStyle/>
          <a:p>
            <a:r>
              <a:rPr lang="fr-FR" dirty="0"/>
              <a:t>Situation problème :</a:t>
            </a:r>
          </a:p>
        </p:txBody>
      </p:sp>
      <p:pic>
        <p:nvPicPr>
          <p:cNvPr id="7" name="Image 6" descr="Une image contenant Téléphone mobile, gadget, capture d’écran, Appareil électronique&#10;&#10;Le contenu généré par l’IA peut être incorrect.">
            <a:extLst>
              <a:ext uri="{FF2B5EF4-FFF2-40B4-BE49-F238E27FC236}">
                <a16:creationId xmlns:a16="http://schemas.microsoft.com/office/drawing/2014/main" id="{0C0910FE-67AF-8182-4E40-2A18F9EB3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05" y="1093105"/>
            <a:ext cx="2533886" cy="138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EC9F9435-7A9B-8AAD-AED1-7F50333D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985649"/>
              </p:ext>
            </p:extLst>
          </p:nvPr>
        </p:nvGraphicFramePr>
        <p:xfrm>
          <a:off x="735610" y="3582254"/>
          <a:ext cx="6911904" cy="313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39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32674-95EA-D872-CAF5-E8A541FF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kisspng-scalable-vector-graphics-javascript-python-logo-python-png-1713921357467-removebg-preview">
            <a:extLst>
              <a:ext uri="{FF2B5EF4-FFF2-40B4-BE49-F238E27FC236}">
                <a16:creationId xmlns:a16="http://schemas.microsoft.com/office/drawing/2014/main" id="{F83DCF85-9A00-F2AA-BE4B-D150A2DF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15" y="570102"/>
            <a:ext cx="703232" cy="7032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773B765-C518-D444-3494-D753CEA6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15" y="1602555"/>
            <a:ext cx="8060732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0" eaLnBrk="0" hangingPunct="0"/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	</a:t>
            </a:r>
            <a:r>
              <a:rPr lang="fr-FR" sz="5400" dirty="0"/>
              <a:t>Comment dire à l'ordinateur de </a:t>
            </a:r>
            <a:r>
              <a:rPr lang="fr-FR" sz="5400" b="1" dirty="0"/>
              <a:t>choisir</a:t>
            </a:r>
            <a:r>
              <a:rPr lang="fr-FR" sz="5400" dirty="0"/>
              <a:t> une seule action et d'ignorer l'autre ?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71A11E-46EE-50BD-F85F-364CC9B6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Problème à résoudre :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89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1A912-4122-7F09-B319-D1ABC92A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Les Règles (La Solution)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DCD834-8519-1215-8582-28D440CB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3340488"/>
          </a:xfrm>
        </p:spPr>
        <p:txBody>
          <a:bodyPr/>
          <a:lstStyle/>
          <a:p>
            <a:pPr>
              <a:buNone/>
            </a:pP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Règle A </a:t>
            </a:r>
            <a:r>
              <a:rPr lang="fr-FR" sz="2800" b="1" dirty="0"/>
              <a:t>: La Logique (Si... Sinon...)</a:t>
            </a:r>
          </a:p>
          <a:p>
            <a:pPr>
              <a:buNone/>
            </a:pPr>
            <a:r>
              <a:rPr lang="fr-FR" sz="2800" b="1" dirty="0"/>
              <a:t>L'ordinateur pose une question à laquelle la réponse est soit VRAI, soit FAUX.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SI (</a:t>
            </a:r>
            <a:r>
              <a:rPr lang="fr-FR" sz="2800" b="1" dirty="0">
                <a:solidFill>
                  <a:srgbClr val="0070C0"/>
                </a:solidFill>
                <a:latin typeface="Courier New" panose="02070309020205020404" pitchFamily="49" charset="0"/>
              </a:rPr>
              <a:t>if</a:t>
            </a:r>
            <a:r>
              <a:rPr lang="fr-FR" sz="2800" b="1" dirty="0"/>
              <a:t>) la condition est </a:t>
            </a:r>
            <a:r>
              <a:rPr lang="fr-FR" sz="2800" b="1" dirty="0">
                <a:solidFill>
                  <a:srgbClr val="7030A0"/>
                </a:solidFill>
              </a:rPr>
              <a:t>VRAIE</a:t>
            </a:r>
            <a:r>
              <a:rPr lang="fr-FR" sz="2800" b="1" dirty="0"/>
              <a:t> : L'utilisateur a tapé le bon code. Le téléphone se déverrouille.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SINON (</a:t>
            </a:r>
            <a:r>
              <a:rPr lang="fr-FR" sz="2800" b="1" dirty="0" err="1">
                <a:solidFill>
                  <a:srgbClr val="0070C0"/>
                </a:solidFill>
              </a:rPr>
              <a:t>else</a:t>
            </a:r>
            <a:r>
              <a:rPr lang="fr-FR" sz="2800" b="1" dirty="0"/>
              <a:t>) (si la condition est </a:t>
            </a:r>
            <a:r>
              <a:rPr lang="fr-FR" sz="2800" b="1" dirty="0">
                <a:solidFill>
                  <a:srgbClr val="7030A0"/>
                </a:solidFill>
              </a:rPr>
              <a:t>FAUSSE</a:t>
            </a:r>
            <a:r>
              <a:rPr lang="fr-FR" sz="2800" b="1" dirty="0"/>
              <a:t>) : L'utilisateur a tapé un mauvais code. L'accès est refusé.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0912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F6599-4691-4254-AAAC-62888EE0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AC965-E2B2-C22F-8BAB-9F371F6B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err="1">
                <a:solidFill>
                  <a:srgbClr val="00B050"/>
                </a:solidFill>
              </a:rPr>
              <a:t>code_secret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7030A0"/>
                </a:solidFill>
              </a:rPr>
              <a:t>= "</a:t>
            </a:r>
            <a:r>
              <a:rPr lang="fr-FR" sz="2000" b="1" dirty="0">
                <a:solidFill>
                  <a:srgbClr val="FF6600"/>
                </a:solidFill>
              </a:rPr>
              <a:t>1234</a:t>
            </a:r>
            <a:r>
              <a:rPr lang="fr-FR" sz="2000" b="1" dirty="0">
                <a:solidFill>
                  <a:srgbClr val="7030A0"/>
                </a:solidFill>
              </a:rPr>
              <a:t>"</a:t>
            </a:r>
          </a:p>
          <a:p>
            <a:r>
              <a:rPr lang="fr-FR" sz="2000" b="1" dirty="0">
                <a:solidFill>
                  <a:srgbClr val="00B050"/>
                </a:solidFill>
              </a:rPr>
              <a:t>essai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=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input("</a:t>
            </a:r>
            <a:r>
              <a:rPr lang="fr-FR" sz="2000" b="1" dirty="0">
                <a:solidFill>
                  <a:srgbClr val="FF6600"/>
                </a:solidFill>
              </a:rPr>
              <a:t>Entrez le code PIN : </a:t>
            </a:r>
            <a:r>
              <a:rPr lang="fr-FR" sz="2000" b="1" dirty="0">
                <a:solidFill>
                  <a:srgbClr val="7030A0"/>
                </a:solidFill>
              </a:rPr>
              <a:t>")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C00000"/>
                </a:solidFill>
              </a:rPr>
              <a:t># Le test commence ici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if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00B050"/>
                </a:solidFill>
              </a:rPr>
              <a:t>essai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==</a:t>
            </a:r>
            <a:r>
              <a:rPr lang="fr-FR" sz="2000" b="1" dirty="0"/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code_secret</a:t>
            </a:r>
            <a:r>
              <a:rPr lang="fr-FR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    # Si c'est VRAI (comme sur l'image 2)</a:t>
            </a:r>
          </a:p>
          <a:p>
            <a:r>
              <a:rPr lang="fr-FR" sz="2000" b="1" dirty="0"/>
              <a:t>    </a:t>
            </a:r>
            <a:r>
              <a:rPr lang="fr-FR" sz="2000" b="1" dirty="0" err="1">
                <a:solidFill>
                  <a:srgbClr val="7030A0"/>
                </a:solidFill>
              </a:rPr>
              <a:t>print</a:t>
            </a:r>
            <a:r>
              <a:rPr lang="fr-FR" sz="2000" b="1" dirty="0">
                <a:solidFill>
                  <a:srgbClr val="7030A0"/>
                </a:solidFill>
              </a:rPr>
              <a:t>("</a:t>
            </a:r>
            <a:r>
              <a:rPr lang="fr-FR" sz="2000" b="1" dirty="0"/>
              <a:t>🔓 </a:t>
            </a:r>
            <a:r>
              <a:rPr lang="fr-FR" sz="2000" b="1" dirty="0">
                <a:solidFill>
                  <a:srgbClr val="FF6600"/>
                </a:solidFill>
              </a:rPr>
              <a:t>Code bon ! Bienvenue </a:t>
            </a:r>
            <a:r>
              <a:rPr lang="fr-FR" sz="2000" b="1" dirty="0">
                <a:solidFill>
                  <a:srgbClr val="7030A0"/>
                </a:solidFill>
              </a:rPr>
              <a:t>")</a:t>
            </a:r>
          </a:p>
          <a:p>
            <a:r>
              <a:rPr lang="fr-FR" sz="2000" b="1" dirty="0"/>
              <a:t>    </a:t>
            </a:r>
            <a:r>
              <a:rPr lang="fr-FR" sz="2000" b="1" dirty="0" err="1">
                <a:solidFill>
                  <a:srgbClr val="7030A0"/>
                </a:solidFill>
              </a:rPr>
              <a:t>print</a:t>
            </a:r>
            <a:r>
              <a:rPr lang="fr-FR" sz="2000" b="1" dirty="0">
                <a:solidFill>
                  <a:srgbClr val="7030A0"/>
                </a:solidFill>
              </a:rPr>
              <a:t>("</a:t>
            </a:r>
            <a:r>
              <a:rPr lang="fr-FR" sz="2000" b="1" dirty="0">
                <a:solidFill>
                  <a:srgbClr val="FF6600"/>
                </a:solidFill>
              </a:rPr>
              <a:t>Chargement de vos apps...</a:t>
            </a:r>
            <a:r>
              <a:rPr lang="fr-FR" sz="2000" b="1" dirty="0">
                <a:solidFill>
                  <a:srgbClr val="7030A0"/>
                </a:solidFill>
              </a:rPr>
              <a:t>")</a:t>
            </a:r>
          </a:p>
          <a:p>
            <a:r>
              <a:rPr lang="fr-FR" sz="2000" b="1" dirty="0" err="1">
                <a:solidFill>
                  <a:srgbClr val="7030A0"/>
                </a:solidFill>
              </a:rPr>
              <a:t>else</a:t>
            </a:r>
            <a:r>
              <a:rPr lang="fr-FR" sz="2000" b="1" dirty="0">
                <a:solidFill>
                  <a:srgbClr val="7030A0"/>
                </a:solidFill>
              </a:rPr>
              <a:t>: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    # Si c'est FAUX (comme sur l'image 3)</a:t>
            </a:r>
          </a:p>
          <a:p>
            <a:r>
              <a:rPr lang="fr-FR" sz="2000" b="1" dirty="0"/>
              <a:t>    </a:t>
            </a:r>
            <a:r>
              <a:rPr lang="fr-FR" sz="2000" b="1" dirty="0" err="1">
                <a:solidFill>
                  <a:srgbClr val="7030A0"/>
                </a:solidFill>
              </a:rPr>
              <a:t>print</a:t>
            </a:r>
            <a:r>
              <a:rPr lang="fr-FR" sz="2000" b="1" dirty="0">
                <a:solidFill>
                  <a:srgbClr val="7030A0"/>
                </a:solidFill>
              </a:rPr>
              <a:t>("</a:t>
            </a:r>
            <a:r>
              <a:rPr lang="fr-FR" sz="2000" b="1" dirty="0">
                <a:solidFill>
                  <a:srgbClr val="FF6600"/>
                </a:solidFill>
              </a:rPr>
              <a:t>⛔ Code faux ! Accès refusé</a:t>
            </a:r>
            <a:r>
              <a:rPr lang="fr-FR" sz="2000" b="1" dirty="0">
                <a:solidFill>
                  <a:srgbClr val="7030A0"/>
                </a:solidFill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30035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BFFF7-5F03-5937-E245-CBD718E6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Exécution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90D18-A630-524F-A68B-35BCC729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66" y="1269030"/>
            <a:ext cx="8229600" cy="1246264"/>
          </a:xfrm>
        </p:spPr>
        <p:txBody>
          <a:bodyPr/>
          <a:lstStyle/>
          <a:p>
            <a:r>
              <a:rPr lang="fr-FR" b="1" dirty="0"/>
              <a:t>Cas 1 :</a:t>
            </a:r>
          </a:p>
          <a:p>
            <a:r>
              <a:rPr lang="fr-FR" b="1" dirty="0">
                <a:solidFill>
                  <a:srgbClr val="FF6600"/>
                </a:solidFill>
              </a:rPr>
              <a:t>Entrez le code PIN : </a:t>
            </a:r>
            <a:r>
              <a:rPr lang="fr-FR" b="1" dirty="0">
                <a:solidFill>
                  <a:srgbClr val="C00000"/>
                </a:solidFill>
              </a:rPr>
              <a:t>896574</a:t>
            </a:r>
          </a:p>
          <a:p>
            <a:r>
              <a:rPr lang="fr-FR" b="1" dirty="0">
                <a:solidFill>
                  <a:srgbClr val="FF6600"/>
                </a:solidFill>
              </a:rPr>
              <a:t>⛔ Code faux ! Accès refusé</a:t>
            </a:r>
          </a:p>
          <a:p>
            <a:endParaRPr lang="fr-FR" b="1" dirty="0">
              <a:solidFill>
                <a:srgbClr val="FF66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EC1F255-11A3-0C20-0A57-CCBE50607D73}"/>
              </a:ext>
            </a:extLst>
          </p:cNvPr>
          <p:cNvSpPr txBox="1">
            <a:spLocks/>
          </p:cNvSpPr>
          <p:nvPr/>
        </p:nvSpPr>
        <p:spPr>
          <a:xfrm>
            <a:off x="472215" y="3719575"/>
            <a:ext cx="8229600" cy="124626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Cas 2 :</a:t>
            </a:r>
            <a:endParaRPr lang="fr-FR" b="1" dirty="0">
              <a:solidFill>
                <a:srgbClr val="FF6600"/>
              </a:solidFill>
            </a:endParaRPr>
          </a:p>
          <a:p>
            <a:r>
              <a:rPr lang="fr-FR" b="1" dirty="0">
                <a:solidFill>
                  <a:srgbClr val="FF6600"/>
                </a:solidFill>
              </a:rPr>
              <a:t>Entrez le code PIN : </a:t>
            </a:r>
            <a:r>
              <a:rPr lang="fr-FR" b="1" dirty="0">
                <a:solidFill>
                  <a:srgbClr val="00B050"/>
                </a:solidFill>
              </a:rPr>
              <a:t>1234</a:t>
            </a:r>
          </a:p>
          <a:p>
            <a:r>
              <a:rPr lang="fr-FR" b="1" dirty="0"/>
              <a:t>🔓 </a:t>
            </a:r>
            <a:r>
              <a:rPr lang="fr-FR" b="1" dirty="0">
                <a:solidFill>
                  <a:srgbClr val="FF6600"/>
                </a:solidFill>
              </a:rPr>
              <a:t>Code bon ! Bienvenue</a:t>
            </a:r>
          </a:p>
          <a:p>
            <a:r>
              <a:rPr lang="fr-FR" b="1" dirty="0">
                <a:solidFill>
                  <a:srgbClr val="FF6600"/>
                </a:solidFill>
              </a:rPr>
              <a:t>Chargement de vos apps...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1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26B45-80C9-854E-8AAB-75AAA1D7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IF – ELIF -ELSE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4366CFD-4E1D-7C71-06B4-33D788822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8428" y="1511431"/>
            <a:ext cx="7661524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Le programme demande la couleur du feu à la caméra (l'utilisateur):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Si c'est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Vert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🟢 : La voiture affiche "La voie est libre, 	j'accélère."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Si c'est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Orange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🟠  :La voiture affiche "Attention, je 	ralentis."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Si c'est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Rouge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🔴 : La voiture affiche "Stop ! Je m'arrête.«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ogle San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Sinon (Si le feu est cassé ou clignote) :La voiture affiche 	"Erreur feu. Je passe avec prudence."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694CD-72E0-A191-D698-26F92883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6937E-2B1B-1FB1-A88C-5B0D4470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dirty="0" err="1">
                <a:solidFill>
                  <a:srgbClr val="7030A0"/>
                </a:solidFill>
              </a:rPr>
              <a:t>print</a:t>
            </a:r>
            <a:r>
              <a:rPr lang="fr-FR" sz="1800" b="1" dirty="0">
                <a:solidFill>
                  <a:srgbClr val="7030A0"/>
                </a:solidFill>
              </a:rPr>
              <a:t>("</a:t>
            </a:r>
            <a:r>
              <a:rPr lang="fr-FR" sz="1800" b="1" dirty="0">
                <a:solidFill>
                  <a:srgbClr val="FF6600"/>
                </a:solidFill>
              </a:rPr>
              <a:t>---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FF6600"/>
                </a:solidFill>
              </a:rPr>
              <a:t>VOITURE AUTONOME ACTIVÉE ---</a:t>
            </a:r>
            <a:r>
              <a:rPr lang="fr-FR" sz="1800" b="1" dirty="0">
                <a:solidFill>
                  <a:srgbClr val="7030A0"/>
                </a:solidFill>
              </a:rPr>
              <a:t>")</a:t>
            </a:r>
          </a:p>
          <a:p>
            <a:endParaRPr lang="fr-FR" sz="1800" b="1" dirty="0"/>
          </a:p>
          <a:p>
            <a:r>
              <a:rPr lang="fr-FR" sz="1800" b="1" dirty="0">
                <a:solidFill>
                  <a:srgbClr val="C00000"/>
                </a:solidFill>
              </a:rPr>
              <a:t># 1. La caméra détecte la couleur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feu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7030A0"/>
                </a:solidFill>
              </a:rPr>
              <a:t>= input("</a:t>
            </a:r>
            <a:r>
              <a:rPr lang="fr-FR" sz="1800" b="1" dirty="0">
                <a:solidFill>
                  <a:srgbClr val="FF6600"/>
                </a:solidFill>
              </a:rPr>
              <a:t>Quelle est la couleur du feu ? (vert/orange/rouge) : </a:t>
            </a:r>
            <a:r>
              <a:rPr lang="fr-FR" sz="1800" b="1" dirty="0">
                <a:solidFill>
                  <a:srgbClr val="7030A0"/>
                </a:solidFill>
              </a:rPr>
              <a:t>")</a:t>
            </a:r>
          </a:p>
          <a:p>
            <a:r>
              <a:rPr lang="fr-FR" sz="1800" b="1" dirty="0">
                <a:solidFill>
                  <a:srgbClr val="C00000"/>
                </a:solidFill>
              </a:rPr>
              <a:t># 2. Le cerveau analyse</a:t>
            </a:r>
          </a:p>
          <a:p>
            <a:r>
              <a:rPr lang="fr-FR" sz="1800" b="1" dirty="0">
                <a:solidFill>
                  <a:srgbClr val="7030A0"/>
                </a:solidFill>
              </a:rPr>
              <a:t>if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00B050"/>
                </a:solidFill>
              </a:rPr>
              <a:t>feu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7030A0"/>
                </a:solidFill>
              </a:rPr>
              <a:t>== "</a:t>
            </a:r>
            <a:r>
              <a:rPr lang="fr-FR" sz="1800" b="1" dirty="0">
                <a:solidFill>
                  <a:srgbClr val="00B050"/>
                </a:solidFill>
              </a:rPr>
              <a:t>vert</a:t>
            </a:r>
            <a:r>
              <a:rPr lang="fr-FR" sz="1800" b="1" dirty="0">
                <a:solidFill>
                  <a:srgbClr val="7030A0"/>
                </a:solidFill>
              </a:rPr>
              <a:t>":</a:t>
            </a:r>
          </a:p>
          <a:p>
            <a:r>
              <a:rPr lang="fr-FR" sz="1800" b="1" dirty="0"/>
              <a:t>    </a:t>
            </a:r>
            <a:r>
              <a:rPr lang="fr-FR" sz="1800" b="1" dirty="0" err="1">
                <a:solidFill>
                  <a:srgbClr val="7030A0"/>
                </a:solidFill>
              </a:rPr>
              <a:t>print</a:t>
            </a:r>
            <a:r>
              <a:rPr lang="fr-FR" sz="1800" b="1" dirty="0">
                <a:solidFill>
                  <a:srgbClr val="7030A0"/>
                </a:solidFill>
              </a:rPr>
              <a:t>("</a:t>
            </a:r>
            <a:r>
              <a:rPr lang="fr-FR" sz="1800" b="1" dirty="0"/>
              <a:t>🟢 </a:t>
            </a:r>
            <a:r>
              <a:rPr lang="fr-FR" sz="1800" b="1" dirty="0">
                <a:solidFill>
                  <a:srgbClr val="FF6600"/>
                </a:solidFill>
              </a:rPr>
              <a:t>Go ! Je passe</a:t>
            </a:r>
            <a:r>
              <a:rPr lang="fr-FR" sz="1800" b="1" dirty="0"/>
              <a:t>.</a:t>
            </a:r>
            <a:r>
              <a:rPr lang="fr-FR" sz="1800" b="1" dirty="0">
                <a:solidFill>
                  <a:srgbClr val="7030A0"/>
                </a:solidFill>
              </a:rPr>
              <a:t>")</a:t>
            </a:r>
          </a:p>
          <a:p>
            <a:r>
              <a:rPr lang="fr-FR" sz="1800" b="1" dirty="0" err="1">
                <a:solidFill>
                  <a:srgbClr val="7030A0"/>
                </a:solidFill>
              </a:rPr>
              <a:t>elif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00B050"/>
                </a:solidFill>
              </a:rPr>
              <a:t>feu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7030A0"/>
                </a:solidFill>
              </a:rPr>
              <a:t>== "</a:t>
            </a:r>
            <a:r>
              <a:rPr lang="fr-FR" sz="1800" b="1" dirty="0">
                <a:solidFill>
                  <a:srgbClr val="FF6600"/>
                </a:solidFill>
              </a:rPr>
              <a:t>orange</a:t>
            </a:r>
            <a:r>
              <a:rPr lang="fr-FR" sz="1800" b="1" dirty="0">
                <a:solidFill>
                  <a:srgbClr val="7030A0"/>
                </a:solidFill>
              </a:rPr>
              <a:t>":</a:t>
            </a:r>
          </a:p>
          <a:p>
            <a:r>
              <a:rPr lang="fr-FR" sz="1800" b="1" dirty="0">
                <a:solidFill>
                  <a:srgbClr val="7030A0"/>
                </a:solidFill>
              </a:rPr>
              <a:t>    </a:t>
            </a:r>
            <a:r>
              <a:rPr lang="fr-FR" sz="1800" b="1" dirty="0" err="1">
                <a:solidFill>
                  <a:srgbClr val="7030A0"/>
                </a:solidFill>
              </a:rPr>
              <a:t>print</a:t>
            </a:r>
            <a:r>
              <a:rPr lang="fr-FR" sz="1800" b="1" dirty="0">
                <a:solidFill>
                  <a:srgbClr val="7030A0"/>
                </a:solidFill>
              </a:rPr>
              <a:t>("</a:t>
            </a:r>
            <a:r>
              <a:rPr lang="fr-FR" sz="1800" b="1" dirty="0"/>
              <a:t>🟠 </a:t>
            </a:r>
            <a:r>
              <a:rPr lang="fr-FR" sz="1800" b="1" dirty="0">
                <a:solidFill>
                  <a:srgbClr val="FF6600"/>
                </a:solidFill>
              </a:rPr>
              <a:t>Je ralentis... ça va passer au rouge</a:t>
            </a:r>
            <a:r>
              <a:rPr lang="fr-FR" sz="1800" b="1" dirty="0">
                <a:solidFill>
                  <a:srgbClr val="7030A0"/>
                </a:solidFill>
              </a:rPr>
              <a:t>.")</a:t>
            </a:r>
          </a:p>
          <a:p>
            <a:r>
              <a:rPr lang="fr-FR" sz="1800" b="1" dirty="0" err="1">
                <a:solidFill>
                  <a:srgbClr val="7030A0"/>
                </a:solidFill>
              </a:rPr>
              <a:t>elif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00B050"/>
                </a:solidFill>
              </a:rPr>
              <a:t>feu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7030A0"/>
                </a:solidFill>
              </a:rPr>
              <a:t>== "</a:t>
            </a:r>
            <a:r>
              <a:rPr lang="fr-FR" sz="1800" b="1" dirty="0">
                <a:solidFill>
                  <a:srgbClr val="C00000"/>
                </a:solidFill>
              </a:rPr>
              <a:t>rouge</a:t>
            </a:r>
            <a:r>
              <a:rPr lang="fr-FR" sz="1800" b="1" dirty="0">
                <a:solidFill>
                  <a:srgbClr val="7030A0"/>
                </a:solidFill>
              </a:rPr>
              <a:t>":</a:t>
            </a:r>
          </a:p>
          <a:p>
            <a:r>
              <a:rPr lang="fr-FR" sz="1800" b="1" dirty="0"/>
              <a:t>    </a:t>
            </a:r>
            <a:r>
              <a:rPr lang="fr-FR" sz="1800" b="1" dirty="0" err="1">
                <a:solidFill>
                  <a:srgbClr val="7030A0"/>
                </a:solidFill>
              </a:rPr>
              <a:t>print</a:t>
            </a:r>
            <a:r>
              <a:rPr lang="fr-FR" sz="1800" b="1" dirty="0">
                <a:solidFill>
                  <a:srgbClr val="7030A0"/>
                </a:solidFill>
              </a:rPr>
              <a:t>("</a:t>
            </a:r>
            <a:r>
              <a:rPr lang="fr-FR" sz="1800" b="1" dirty="0"/>
              <a:t>🔴 </a:t>
            </a:r>
            <a:r>
              <a:rPr lang="fr-FR" sz="1800" b="1" dirty="0">
                <a:solidFill>
                  <a:srgbClr val="FF6600"/>
                </a:solidFill>
              </a:rPr>
              <a:t>STOP ABSOLU ! Danger</a:t>
            </a:r>
            <a:r>
              <a:rPr lang="fr-FR" sz="1800" b="1" dirty="0">
                <a:solidFill>
                  <a:srgbClr val="7030A0"/>
                </a:solidFill>
              </a:rPr>
              <a:t>.")</a:t>
            </a:r>
          </a:p>
          <a:p>
            <a:r>
              <a:rPr lang="fr-FR" sz="1800" b="1" dirty="0" err="1">
                <a:solidFill>
                  <a:srgbClr val="7030A0"/>
                </a:solidFill>
              </a:rPr>
              <a:t>else</a:t>
            </a:r>
            <a:r>
              <a:rPr lang="fr-FR" sz="1800" b="1" dirty="0">
                <a:solidFill>
                  <a:srgbClr val="7030A0"/>
                </a:solidFill>
              </a:rPr>
              <a:t>:</a:t>
            </a:r>
          </a:p>
          <a:p>
            <a:r>
              <a:rPr lang="fr-FR" sz="1800" b="1" dirty="0"/>
              <a:t>    </a:t>
            </a:r>
            <a:r>
              <a:rPr lang="fr-FR" sz="1800" b="1" dirty="0">
                <a:solidFill>
                  <a:srgbClr val="C00000"/>
                </a:solidFill>
              </a:rPr>
              <a:t># Ce cas gère les fautes de frappe ou les pannes</a:t>
            </a:r>
          </a:p>
          <a:p>
            <a:r>
              <a:rPr lang="fr-FR" sz="1800" b="1" dirty="0" err="1">
                <a:solidFill>
                  <a:srgbClr val="7030A0"/>
                </a:solidFill>
              </a:rPr>
              <a:t>print</a:t>
            </a:r>
            <a:r>
              <a:rPr lang="fr-FR" sz="1800" b="1" dirty="0">
                <a:solidFill>
                  <a:srgbClr val="7030A0"/>
                </a:solidFill>
              </a:rPr>
              <a:t>("</a:t>
            </a:r>
            <a:r>
              <a:rPr lang="fr-FR" sz="1800" b="1" dirty="0"/>
              <a:t>⚠️ </a:t>
            </a:r>
            <a:r>
              <a:rPr lang="fr-FR" sz="1800" b="1" dirty="0">
                <a:solidFill>
                  <a:srgbClr val="FF6600"/>
                </a:solidFill>
              </a:rPr>
              <a:t>Couleur inconnue. Je passe doucement</a:t>
            </a:r>
            <a:r>
              <a:rPr lang="fr-FR" sz="1800" b="1" dirty="0">
                <a:solidFill>
                  <a:srgbClr val="7030A0"/>
                </a:solidFill>
              </a:rPr>
              <a:t>.")</a:t>
            </a:r>
          </a:p>
        </p:txBody>
      </p:sp>
    </p:spTree>
    <p:extLst>
      <p:ext uri="{BB962C8B-B14F-4D97-AF65-F5344CB8AC3E}">
        <p14:creationId xmlns:p14="http://schemas.microsoft.com/office/powerpoint/2010/main" val="277193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F6A22-974A-42C8-2128-BCC6FD98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183"/>
            <a:ext cx="8229600" cy="806450"/>
          </a:xfrm>
        </p:spPr>
        <p:txBody>
          <a:bodyPr/>
          <a:lstStyle/>
          <a:p>
            <a:r>
              <a:rPr lang="fr-FR" u="sng" dirty="0"/>
              <a:t>Exécution</a:t>
            </a:r>
            <a:r>
              <a:rPr lang="fr-FR" dirty="0"/>
              <a:t>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FE7BD-14DE-670D-37D1-4CF61B62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6" y="771834"/>
            <a:ext cx="8229600" cy="5314332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/>
              <a:t>Cas 1 :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---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FF6600"/>
                </a:solidFill>
              </a:rPr>
              <a:t>VOITURE AUTONOME ACTIVÉE ---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Quelle est la couleur du feu ? (vert/orange/rouge) : </a:t>
            </a:r>
          </a:p>
          <a:p>
            <a:r>
              <a:rPr lang="fr-FR" sz="1800" b="1" dirty="0">
                <a:solidFill>
                  <a:srgbClr val="C00000"/>
                </a:solidFill>
              </a:rPr>
              <a:t>Rouge</a:t>
            </a:r>
          </a:p>
          <a:p>
            <a:r>
              <a:rPr lang="fr-FR" sz="1800" b="1" dirty="0"/>
              <a:t>🔴 </a:t>
            </a:r>
            <a:r>
              <a:rPr lang="fr-FR" sz="1800" b="1" dirty="0">
                <a:solidFill>
                  <a:srgbClr val="FF6600"/>
                </a:solidFill>
              </a:rPr>
              <a:t>STOP ABSOLU ! Danger</a:t>
            </a:r>
            <a:endParaRPr lang="fr-FR" sz="1800" b="1" dirty="0">
              <a:solidFill>
                <a:srgbClr val="C00000"/>
              </a:solidFill>
            </a:endParaRPr>
          </a:p>
          <a:p>
            <a:endParaRPr lang="fr-FR" sz="1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800" b="1" dirty="0"/>
              <a:t>Cas 2 :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---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FF6600"/>
                </a:solidFill>
              </a:rPr>
              <a:t>VOITURE AUTONOME ACTIVÉE ---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Quelle est la couleur du feu ? (vert/orange/rouge) : </a:t>
            </a:r>
          </a:p>
          <a:p>
            <a:r>
              <a:rPr lang="fr-FR" sz="1800" b="1" dirty="0">
                <a:solidFill>
                  <a:srgbClr val="00B050"/>
                </a:solidFill>
              </a:rPr>
              <a:t>Vert</a:t>
            </a:r>
          </a:p>
          <a:p>
            <a:r>
              <a:rPr lang="fr-FR" sz="1800" b="1" dirty="0"/>
              <a:t>🟢 </a:t>
            </a:r>
            <a:r>
              <a:rPr lang="fr-FR" sz="1800" b="1" dirty="0">
                <a:solidFill>
                  <a:srgbClr val="FF6600"/>
                </a:solidFill>
              </a:rPr>
              <a:t>Go ! Je passe</a:t>
            </a:r>
          </a:p>
          <a:p>
            <a:pPr marL="0" indent="0">
              <a:buNone/>
            </a:pPr>
            <a:r>
              <a:rPr lang="fr-FR" sz="1800" b="1" dirty="0"/>
              <a:t>Cas 3 :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---</a:t>
            </a:r>
            <a:r>
              <a:rPr lang="fr-FR" sz="1800" b="1" dirty="0"/>
              <a:t> </a:t>
            </a:r>
            <a:r>
              <a:rPr lang="fr-FR" sz="1800" b="1" dirty="0">
                <a:solidFill>
                  <a:srgbClr val="FF6600"/>
                </a:solidFill>
              </a:rPr>
              <a:t>VOITURE AUTONOME ACTIVÉE ---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Quelle est la couleur du feu ? (vert/orange/rouge) : </a:t>
            </a:r>
          </a:p>
          <a:p>
            <a:r>
              <a:rPr lang="fr-FR" sz="1800" b="1" dirty="0">
                <a:solidFill>
                  <a:srgbClr val="0070C0"/>
                </a:solidFill>
              </a:rPr>
              <a:t>Bleu</a:t>
            </a:r>
          </a:p>
          <a:p>
            <a:r>
              <a:rPr lang="fr-FR" sz="1800" b="1" dirty="0">
                <a:solidFill>
                  <a:srgbClr val="FF6600"/>
                </a:solidFill>
              </a:rPr>
              <a:t>⚠️ Couleur inconnue. Je passe doucement.</a:t>
            </a:r>
          </a:p>
          <a:p>
            <a:endParaRPr lang="fr-FR" sz="18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622923146"/>
      </p:ext>
    </p:extLst>
  </p:cSld>
  <p:clrMapOvr>
    <a:masterClrMapping/>
  </p:clrMapOvr>
</p:sld>
</file>

<file path=ppt/theme/theme1.xml><?xml version="1.0" encoding="utf-8"?>
<a:theme xmlns:a="http://schemas.openxmlformats.org/drawingml/2006/main" name="Stationery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4"/>
      </a:accent5>
      <a:accent6>
        <a:srgbClr val="E5895B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729</Words>
  <Application>Microsoft Office PowerPoint</Application>
  <PresentationFormat>Affichage à l'écran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Google Sans Text</vt:lpstr>
      <vt:lpstr>Stationery</vt:lpstr>
      <vt:lpstr>  🐍 Séance 3 : Les Structures Conditionnelles (Logique &amp; Python) IF – ELSE- ELIF</vt:lpstr>
      <vt:lpstr>Situation problème :</vt:lpstr>
      <vt:lpstr>Problème à résoudre : </vt:lpstr>
      <vt:lpstr>2. Les Règles (La Solution)</vt:lpstr>
      <vt:lpstr>Présentation PowerPoint</vt:lpstr>
      <vt:lpstr>Exécution :</vt:lpstr>
      <vt:lpstr>IF – ELIF -ELSE</vt:lpstr>
      <vt:lpstr>Programme</vt:lpstr>
      <vt:lpstr>Exécution :</vt:lpstr>
      <vt:lpstr>Les Outils : Les Opérateurs de Comparaison:</vt:lpstr>
      <vt:lpstr>Les Opérateurs Logiques (and, or, not)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farid</dc:creator>
  <cp:lastModifiedBy>FARID.ELKHARRAZI</cp:lastModifiedBy>
  <cp:revision>10</cp:revision>
  <dcterms:created xsi:type="dcterms:W3CDTF">2011-09-23T15:07:58Z</dcterms:created>
  <dcterms:modified xsi:type="dcterms:W3CDTF">2025-12-20T19:34:04Z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1036-12.2.0.23155</vt:lpwstr>
  </property>
  <property fmtid="{D5CDD505-2E9C-101B-9397-08002B2CF9AE}" pid="3" name="ICV">
    <vt:lpwstr>89C0E7B5CA5047E788C4D90B50939377_11</vt:lpwstr>
  </property>
</Properties>
</file>