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256" r:id="rId4"/>
    <p:sldId id="257" r:id="rId5"/>
    <p:sldId id="262" r:id="rId6"/>
    <p:sldId id="271" r:id="rId8"/>
    <p:sldId id="272" r:id="rId9"/>
    <p:sldId id="258" r:id="rId10"/>
    <p:sldId id="270" r:id="rId11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1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pos="5374" userDrawn="1">
          <p15:clr>
            <a:srgbClr val="A4A3A4"/>
          </p15:clr>
        </p15:guide>
        <p15:guide id="4" orient="horz" pos="740" userDrawn="1">
          <p15:clr>
            <a:srgbClr val="A4A3A4"/>
          </p15:clr>
        </p15:guide>
        <p15:guide id="5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91"/>
        <p:guide pos="288"/>
        <p:guide pos="5374"/>
        <p:guide orient="horz" pos="740"/>
        <p:guide pos="2880"/>
      </p:guideLst>
    </p:cSldViewPr>
  </p:slide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CED96-068A-4274-8614-CE8858D45159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BC96-224C-4F47-B1D0-6020CB55D1D9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Espace réservé de l'image des diapositives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Espace réservé du texte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fr-F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Espace réservé de l'image des diapositives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Espace réservé du texte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fr-F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Diapositive de titre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Image 20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Titre 2050"/>
          <p:cNvSpPr>
            <a:spLocks noGrp="1"/>
          </p:cNvSpPr>
          <p:nvPr>
            <p:ph type="ctrTitle"/>
          </p:nvPr>
        </p:nvSpPr>
        <p:spPr>
          <a:xfrm>
            <a:off x="684213" y="1701800"/>
            <a:ext cx="7772400" cy="1082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l">
              <a:buClrTx/>
              <a:buSzTx/>
              <a:buFontTx/>
              <a:defRPr/>
            </a:lvl1pPr>
          </a:lstStyle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2052" name="Sous-titre 2051"/>
          <p:cNvSpPr>
            <a:spLocks noGrp="1"/>
          </p:cNvSpPr>
          <p:nvPr>
            <p:ph type="subTitle" idx="1"/>
          </p:nvPr>
        </p:nvSpPr>
        <p:spPr>
          <a:xfrm>
            <a:off x="682625" y="2927350"/>
            <a:ext cx="7777163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l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/>
            <a:r>
              <a:rPr lang="en-US" altLang="zh-CN"/>
              <a:t>Click to edit Master subtitle style</a:t>
            </a:r>
            <a:endParaRPr lang="en-US" altLang="zh-CN"/>
          </a:p>
        </p:txBody>
      </p:sp>
      <p:sp>
        <p:nvSpPr>
          <p:cNvPr id="2053" name="Espace réservé de la date 205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4" name="Espace réservé du pied de page 2053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5" name="Espace réservé du numéro de diapositive 205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311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311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Diapositive de titre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Image 20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Titre 2050"/>
          <p:cNvSpPr>
            <a:spLocks noGrp="1"/>
          </p:cNvSpPr>
          <p:nvPr>
            <p:ph type="ctrTitle"/>
          </p:nvPr>
        </p:nvSpPr>
        <p:spPr>
          <a:xfrm>
            <a:off x="684213" y="1701800"/>
            <a:ext cx="7772400" cy="1082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l">
              <a:buClrTx/>
              <a:buSzTx/>
              <a:buFontTx/>
              <a:defRPr/>
            </a:lvl1pPr>
          </a:lstStyle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2052" name="Sous-titre 2051"/>
          <p:cNvSpPr>
            <a:spLocks noGrp="1"/>
          </p:cNvSpPr>
          <p:nvPr>
            <p:ph type="subTitle" idx="1"/>
          </p:nvPr>
        </p:nvSpPr>
        <p:spPr>
          <a:xfrm>
            <a:off x="682625" y="2927350"/>
            <a:ext cx="7777163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l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/>
            <a:r>
              <a:rPr lang="en-US" altLang="zh-CN"/>
              <a:t>Click to edit Master subtitle style</a:t>
            </a:r>
            <a:endParaRPr lang="en-US" altLang="zh-CN"/>
          </a:p>
        </p:txBody>
      </p:sp>
      <p:sp>
        <p:nvSpPr>
          <p:cNvPr id="2053" name="Espace réservé de la date 205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4" name="Espace réservé du pied de page 2053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5" name="Espace réservé du numéro de diapositive 205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2504" cy="49530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4296" y="1174750"/>
            <a:ext cx="4032504" cy="49530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311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311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2504" cy="49530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4296" y="1174750"/>
            <a:ext cx="4032504" cy="49530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9875" cy="6870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Titre 102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8" name="Espace réservé du texte 1027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9" name="Espace réservé de la date 1028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Espace réservé du pied de page 1029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Espace réservé du numéro de diapositive 1030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9875" cy="6870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Titre 102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4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8" name="Espace réservé du texte 1027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9" name="Espace réservé de la date 1028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Espace réservé du pied de page 1029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Espace réservé du numéro de diapositive 1030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1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3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re 4097"/>
          <p:cNvSpPr>
            <a:spLocks noGrp="1"/>
          </p:cNvSpPr>
          <p:nvPr>
            <p:ph type="ctrTitle"/>
          </p:nvPr>
        </p:nvSpPr>
        <p:spPr>
          <a:ln/>
        </p:spPr>
        <p:txBody>
          <a:bodyPr anchor="ctr" anchorCtr="0"/>
          <a:p>
            <a:pPr defTabSz="914400">
              <a:buSzTx/>
              <a:buFontTx/>
              <a:buNone/>
            </a:pPr>
            <a:r>
              <a:rPr lang="fr-FR" kern="1200" baseline="0">
                <a:latin typeface="Arial" panose="020B0604020202020204" pitchFamily="34" charset="0"/>
                <a:ea typeface="SimSun" panose="02010600030101010101" pitchFamily="2" charset="-122"/>
              </a:rPr>
              <a:t>print() - input() - variables</a:t>
            </a:r>
            <a:endParaRPr lang="fr-FR" kern="1200" baseline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099" name="Sous-titre 4098"/>
          <p:cNvSpPr>
            <a:spLocks noGrp="1"/>
          </p:cNvSpPr>
          <p:nvPr>
            <p:ph type="subTitle" idx="1"/>
          </p:nvPr>
        </p:nvSpPr>
        <p:spPr>
          <a:ln/>
        </p:spPr>
        <p:txBody>
          <a:bodyPr anchor="t" anchorCtr="0"/>
          <a:p>
            <a:pPr defTabSz="914400">
              <a:buSzTx/>
            </a:pPr>
            <a:r>
              <a:rPr lang="fr-FR" sz="2000" b="1" kern="1200" baseline="0">
                <a:latin typeface="Arial" panose="020B0604020202020204" pitchFamily="34" charset="0"/>
                <a:ea typeface="SimSun" panose="02010600030101010101" pitchFamily="2" charset="-122"/>
              </a:rPr>
              <a:t>SÉANCE 2</a:t>
            </a:r>
            <a:endParaRPr lang="fr-FR" sz="2000" b="1" kern="1200" baseline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5" name="Image 4" descr="kisspng-scalable-vector-graphics-javascript-python-logo-python-png-1713921357467-removebg-previ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040" y="4509135"/>
            <a:ext cx="1506220" cy="15062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re 5121" descr="91132956bbe544c7b9fa7efac4f07432# #矩形 2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fr-FR" altLang="en-US" sz="3200" dirty="0"/>
              <a:t>print() :</a:t>
            </a:r>
            <a:endParaRPr lang="fr-FR" altLang="en-US" sz="3200" dirty="0"/>
          </a:p>
        </p:txBody>
      </p:sp>
      <p:sp>
        <p:nvSpPr>
          <p:cNvPr id="5123" name="Rectangle à coins arrondi 5122" descr="84e67e446376412aa985c344d175224f# #圆角矩形 202"/>
          <p:cNvSpPr/>
          <p:nvPr/>
        </p:nvSpPr>
        <p:spPr>
          <a:xfrm>
            <a:off x="252095" y="1341120"/>
            <a:ext cx="7214235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wrap="none" anchor="ctr" anchorCtr="0"/>
          <a:p>
            <a:pPr algn="ctr"/>
            <a:r>
              <a:rPr lang="fr-FR" sz="2000" b="1" dirty="0">
                <a:solidFill>
                  <a:sysClr val="windowText" lastClr="000000"/>
                </a:solidFill>
                <a:latin typeface="Calibri" panose="020F0502020204030204"/>
                <a:cs typeface="Calibri" panose="020F0502020204030204"/>
                <a:sym typeface="Times New Roman" panose="02020603050405020304"/>
              </a:rPr>
              <a:t>permet d’afficher les messages et /ou une valeur d’une expression.</a:t>
            </a:r>
            <a:endParaRPr lang="fr-FR" altLang="zh-CN" sz="2000" b="1" dirty="0">
              <a:latin typeface="Arial" panose="020B0604020202020204" pitchFamily="34" charset="0"/>
            </a:endParaRPr>
          </a:p>
        </p:txBody>
      </p:sp>
      <p:sp>
        <p:nvSpPr>
          <p:cNvPr id="5124" name="Rectangle à coins arrondi 5123" descr="cd54eab3288e499496d07d4234a477c1# #圆角矩形 205"/>
          <p:cNvSpPr/>
          <p:nvPr/>
        </p:nvSpPr>
        <p:spPr>
          <a:xfrm>
            <a:off x="252095" y="2132965"/>
            <a:ext cx="7190740" cy="6477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800" b="1" dirty="0">
                <a:latin typeface="Arial" panose="020B0604020202020204" pitchFamily="34" charset="0"/>
              </a:rPr>
              <a:t>print(‘’ bonjour’’) =&gt; bonjour</a:t>
            </a:r>
            <a:endParaRPr lang="fr-FR" altLang="zh-CN" sz="2800" b="1" dirty="0">
              <a:latin typeface="Arial" panose="020B0604020202020204" pitchFamily="34" charset="0"/>
            </a:endParaRPr>
          </a:p>
        </p:txBody>
      </p:sp>
      <p:sp>
        <p:nvSpPr>
          <p:cNvPr id="5125" name="Rectangle à coins arrondi 5124" descr="8cfe4c5f364542ec9b416a6a1fc26de0# #圆角矩形 206"/>
          <p:cNvSpPr/>
          <p:nvPr/>
        </p:nvSpPr>
        <p:spPr>
          <a:xfrm>
            <a:off x="180340" y="3141345"/>
            <a:ext cx="7262495" cy="149733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l"/>
            <a:r>
              <a:rPr lang="fr-FR" altLang="zh-CN" sz="2400" b="1" dirty="0">
                <a:latin typeface="Arial" panose="020B0604020202020204" pitchFamily="34" charset="0"/>
              </a:rPr>
              <a:t>age = 14</a:t>
            </a:r>
            <a:endParaRPr lang="fr-FR" altLang="zh-CN" sz="2400" b="1" dirty="0">
              <a:latin typeface="Arial" panose="020B0604020202020204" pitchFamily="34" charset="0"/>
            </a:endParaRPr>
          </a:p>
          <a:p>
            <a:pPr algn="l"/>
            <a:r>
              <a:rPr lang="fr-FR" altLang="zh-CN" sz="2400" b="1" dirty="0">
                <a:latin typeface="Arial" panose="020B0604020202020204" pitchFamily="34" charset="0"/>
              </a:rPr>
              <a:t>print(‘’ votre age est : ‘’,age)</a:t>
            </a:r>
            <a:r>
              <a:rPr lang="fr-FR" altLang="zh-CN" sz="2400" dirty="0">
                <a:latin typeface="Arial" panose="020B0604020202020204" pitchFamily="34" charset="0"/>
              </a:rPr>
              <a:t> </a:t>
            </a:r>
            <a:endParaRPr lang="fr-FR" altLang="zh-CN" sz="2400" dirty="0">
              <a:latin typeface="Arial" panose="020B0604020202020204" pitchFamily="34" charset="0"/>
            </a:endParaRPr>
          </a:p>
          <a:p>
            <a:pPr algn="l"/>
            <a:r>
              <a:rPr lang="fr-FR" altLang="zh-CN" sz="2400" b="1" dirty="0">
                <a:latin typeface="Arial" panose="020B0604020202020204" pitchFamily="34" charset="0"/>
              </a:rPr>
              <a:t>cela affiche  : votre age est : 14</a:t>
            </a:r>
            <a:endParaRPr lang="fr-FR" altLang="zh-CN" sz="2400" b="1" dirty="0">
              <a:latin typeface="Arial" panose="020B0604020202020204" pitchFamily="34" charset="0"/>
            </a:endParaRPr>
          </a:p>
        </p:txBody>
      </p:sp>
      <p:sp>
        <p:nvSpPr>
          <p:cNvPr id="6" name="Rectangle à coins arrondi 5" descr="8cfe4c5f364542ec9b416a6a1fc26de0# #圆角矩形 206"/>
          <p:cNvSpPr/>
          <p:nvPr/>
        </p:nvSpPr>
        <p:spPr>
          <a:xfrm>
            <a:off x="203835" y="4999355"/>
            <a:ext cx="7262495" cy="149733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l"/>
            <a:r>
              <a:rPr lang="fr-FR" altLang="zh-CN" sz="2400" b="1" dirty="0">
                <a:latin typeface="Arial" panose="020B0604020202020204" pitchFamily="34" charset="0"/>
              </a:rPr>
              <a:t>age = 14</a:t>
            </a:r>
            <a:endParaRPr lang="fr-FR" altLang="zh-CN" sz="2400" b="1" dirty="0">
              <a:latin typeface="Arial" panose="020B0604020202020204" pitchFamily="34" charset="0"/>
            </a:endParaRPr>
          </a:p>
          <a:p>
            <a:pPr algn="l"/>
            <a:r>
              <a:rPr lang="fr-FR" altLang="zh-CN" sz="2400" b="1" dirty="0">
                <a:latin typeface="Arial" panose="020B0604020202020204" pitchFamily="34" charset="0"/>
              </a:rPr>
              <a:t>print(‘’ votre age est : ,age’’)</a:t>
            </a:r>
            <a:r>
              <a:rPr lang="fr-FR" altLang="zh-CN" sz="2400" dirty="0">
                <a:latin typeface="Arial" panose="020B0604020202020204" pitchFamily="34" charset="0"/>
              </a:rPr>
              <a:t> </a:t>
            </a:r>
            <a:endParaRPr lang="fr-FR" altLang="zh-CN" sz="2400" dirty="0">
              <a:latin typeface="Arial" panose="020B0604020202020204" pitchFamily="34" charset="0"/>
            </a:endParaRPr>
          </a:p>
          <a:p>
            <a:pPr algn="l"/>
            <a:r>
              <a:rPr lang="fr-FR" altLang="zh-CN" sz="2400" b="1" dirty="0">
                <a:latin typeface="Arial" panose="020B0604020202020204" pitchFamily="34" charset="0"/>
              </a:rPr>
              <a:t>cela affiche  : votre age est : ,age</a:t>
            </a:r>
            <a:endParaRPr lang="fr-FR" altLang="zh-CN" sz="2400" b="1" dirty="0">
              <a:latin typeface="Arial" panose="020B0604020202020204" pitchFamily="34" charset="0"/>
            </a:endParaRPr>
          </a:p>
        </p:txBody>
      </p:sp>
      <p:sp>
        <p:nvSpPr>
          <p:cNvPr id="8" name="Pensées 7"/>
          <p:cNvSpPr/>
          <p:nvPr/>
        </p:nvSpPr>
        <p:spPr>
          <a:xfrm>
            <a:off x="6012180" y="3529330"/>
            <a:ext cx="2814955" cy="2132965"/>
          </a:xfrm>
          <a:prstGeom prst="cloudCallou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fr-FR" altLang="en-US" b="1">
                <a:solidFill>
                  <a:schemeClr val="tx1"/>
                </a:solidFill>
                <a:sym typeface="+mn-ea"/>
              </a:rPr>
              <a:t>il faut toujours séparer le message et les expressions par un virgule</a:t>
            </a:r>
            <a:endParaRPr lang="fr-FR" altLang="en-US" b="1">
              <a:solidFill>
                <a:schemeClr val="tx1"/>
              </a:solidFill>
              <a:sym typeface="+mn-ea"/>
            </a:endParaRPr>
          </a:p>
        </p:txBody>
      </p:sp>
      <p:pic>
        <p:nvPicPr>
          <p:cNvPr id="9" name="Image 8" descr="kisspng-scalable-vector-graphics-javascript-python-logo-python-png-1713921357467-removebg-previ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13725" y="4004945"/>
            <a:ext cx="473075" cy="4730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re 10241" descr="0da23394730349c3b5d7fe4e6a7d390d# #矩形 10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fr-FR" altLang="en-US" sz="3200" dirty="0">
                <a:sym typeface="+mn-ea"/>
              </a:rPr>
              <a:t>Variables :</a:t>
            </a:r>
            <a:endParaRPr lang="en-US" altLang="fr-FR" sz="3200" dirty="0"/>
          </a:p>
        </p:txBody>
      </p:sp>
      <p:sp>
        <p:nvSpPr>
          <p:cNvPr id="10243" name="Rectangle à coins arrondi 10242" descr="7663854004fc423baef025da83d19568# #圆角矩形 217"/>
          <p:cNvSpPr/>
          <p:nvPr/>
        </p:nvSpPr>
        <p:spPr>
          <a:xfrm>
            <a:off x="2979738" y="1557338"/>
            <a:ext cx="3184525" cy="6477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800" dirty="0">
                <a:latin typeface="Arial" panose="020B0604020202020204" pitchFamily="34" charset="0"/>
              </a:rPr>
              <a:t>Types de données</a:t>
            </a:r>
            <a:endParaRPr lang="fr-FR" altLang="zh-CN" sz="2800" dirty="0">
              <a:latin typeface="Arial" panose="020B0604020202020204" pitchFamily="34" charset="0"/>
            </a:endParaRPr>
          </a:p>
        </p:txBody>
      </p:sp>
      <p:sp>
        <p:nvSpPr>
          <p:cNvPr id="10244" name="Rectangle à coins arrondi 10243" descr="bda68db01d1345feb43382e609a73d8e# #圆角矩形 217"/>
          <p:cNvSpPr/>
          <p:nvPr>
            <p:custDataLst>
              <p:tags r:id="rId1"/>
            </p:custDataLst>
          </p:nvPr>
        </p:nvSpPr>
        <p:spPr>
          <a:xfrm>
            <a:off x="730250" y="2797313"/>
            <a:ext cx="1896873" cy="489859"/>
          </a:xfrm>
          <a:prstGeom prst="roundRect">
            <a:avLst>
              <a:gd name="adj" fmla="val 16667"/>
            </a:avLst>
          </a:prstGeom>
          <a:solidFill>
            <a:srgbClr val="EAEAEA">
              <a:alpha val="100000"/>
            </a:srgb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000" dirty="0">
                <a:latin typeface="Arial" panose="020B0604020202020204" pitchFamily="34" charset="0"/>
              </a:rPr>
              <a:t>str</a:t>
            </a:r>
            <a:endParaRPr lang="fr-FR" altLang="zh-CN" sz="2000" dirty="0">
              <a:latin typeface="Arial" panose="020B0604020202020204" pitchFamily="34" charset="0"/>
            </a:endParaRPr>
          </a:p>
        </p:txBody>
      </p:sp>
      <p:sp>
        <p:nvSpPr>
          <p:cNvPr id="10245" name="Rectangle à coins arrondi 10244" descr="06e4f6d6c076441eb9d4ff52e1872ce5# #圆角矩形 217"/>
          <p:cNvSpPr/>
          <p:nvPr>
            <p:custDataLst>
              <p:tags r:id="rId2"/>
            </p:custDataLst>
          </p:nvPr>
        </p:nvSpPr>
        <p:spPr>
          <a:xfrm>
            <a:off x="3002504" y="2797313"/>
            <a:ext cx="1898203" cy="489859"/>
          </a:xfrm>
          <a:prstGeom prst="roundRect">
            <a:avLst>
              <a:gd name="adj" fmla="val 16667"/>
            </a:avLst>
          </a:prstGeom>
          <a:solidFill>
            <a:srgbClr val="EAEAEA">
              <a:alpha val="100000"/>
            </a:srgb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000" dirty="0">
                <a:latin typeface="Arial" panose="020B0604020202020204" pitchFamily="34" charset="0"/>
              </a:rPr>
              <a:t>float </a:t>
            </a:r>
            <a:endParaRPr lang="fr-FR" altLang="zh-CN" sz="2000" dirty="0">
              <a:latin typeface="Arial" panose="020B0604020202020204" pitchFamily="34" charset="0"/>
            </a:endParaRPr>
          </a:p>
        </p:txBody>
      </p:sp>
      <p:sp>
        <p:nvSpPr>
          <p:cNvPr id="10246" name="Rectangle à coins arrondi 10245" descr="776b000a1d81439eb5f81ba8298d0f14# #圆角矩形 217"/>
          <p:cNvSpPr/>
          <p:nvPr>
            <p:custDataLst>
              <p:tags r:id="rId3"/>
            </p:custDataLst>
          </p:nvPr>
        </p:nvSpPr>
        <p:spPr>
          <a:xfrm>
            <a:off x="5156708" y="2797313"/>
            <a:ext cx="1896872" cy="489859"/>
          </a:xfrm>
          <a:prstGeom prst="roundRect">
            <a:avLst>
              <a:gd name="adj" fmla="val 16667"/>
            </a:avLst>
          </a:prstGeom>
          <a:solidFill>
            <a:srgbClr val="EAEAEA">
              <a:alpha val="100000"/>
            </a:srgb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000" dirty="0">
                <a:latin typeface="Arial" panose="020B0604020202020204" pitchFamily="34" charset="0"/>
              </a:rPr>
              <a:t>int</a:t>
            </a:r>
            <a:endParaRPr lang="fr-FR" altLang="zh-CN" sz="2000" dirty="0">
              <a:latin typeface="Arial" panose="020B0604020202020204" pitchFamily="34" charset="0"/>
            </a:endParaRPr>
          </a:p>
        </p:txBody>
      </p:sp>
      <p:sp>
        <p:nvSpPr>
          <p:cNvPr id="10247" name="Rectangle à coins arrondi 10246" descr="f39f64dbbce443c2a8860a1da2e98c49# #圆角矩形 217"/>
          <p:cNvSpPr/>
          <p:nvPr>
            <p:custDataLst>
              <p:tags r:id="rId4"/>
            </p:custDataLst>
          </p:nvPr>
        </p:nvSpPr>
        <p:spPr>
          <a:xfrm>
            <a:off x="730250" y="3529439"/>
            <a:ext cx="1896873" cy="1528147"/>
          </a:xfrm>
          <a:prstGeom prst="roundRect">
            <a:avLst>
              <a:gd name="adj" fmla="val 5991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t" anchorCtr="0"/>
          <a:p>
            <a:pPr algn="ctr"/>
            <a:r>
              <a:rPr lang="fr-FR" altLang="zh-CN" dirty="0">
                <a:latin typeface="Arial" panose="020B0604020202020204" pitchFamily="34" charset="0"/>
              </a:rPr>
              <a:t>‘’Bonjour’’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‘’maroc’’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‘’44’’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‘tiznit 37’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‘A’</a:t>
            </a:r>
            <a:endParaRPr lang="fr-FR" altLang="zh-CN" dirty="0">
              <a:latin typeface="Arial" panose="020B0604020202020204" pitchFamily="34" charset="0"/>
            </a:endParaRPr>
          </a:p>
        </p:txBody>
      </p:sp>
      <p:sp>
        <p:nvSpPr>
          <p:cNvPr id="10248" name="Rectangle à coins arrondi 10247" descr="439a4a9cce914d35a602a58bfabf9ca8# #圆角矩形 217"/>
          <p:cNvSpPr/>
          <p:nvPr>
            <p:custDataLst>
              <p:tags r:id="rId5"/>
            </p:custDataLst>
          </p:nvPr>
        </p:nvSpPr>
        <p:spPr>
          <a:xfrm>
            <a:off x="3002504" y="3529439"/>
            <a:ext cx="1898203" cy="1528147"/>
          </a:xfrm>
          <a:prstGeom prst="roundRect">
            <a:avLst>
              <a:gd name="adj" fmla="val 5991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t" anchorCtr="0"/>
          <a:p>
            <a:pPr algn="ctr"/>
            <a:r>
              <a:rPr lang="fr-FR" altLang="zh-CN" dirty="0">
                <a:latin typeface="Arial" panose="020B0604020202020204" pitchFamily="34" charset="0"/>
              </a:rPr>
              <a:t>-1.65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24.3256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dirty="0">
                <a:solidFill>
                  <a:schemeClr val="dk1"/>
                </a:solidFill>
                <a:effectLst/>
                <a:latin typeface="+mn-lt"/>
                <a:ea typeface="+mn-ea"/>
                <a:sym typeface="+mn-ea"/>
              </a:rPr>
              <a:t>4,1×10²</a:t>
            </a:r>
            <a:endParaRPr lang="fr-FR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-4.5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4.0</a:t>
            </a:r>
            <a:endParaRPr lang="fr-FR" altLang="zh-CN" dirty="0">
              <a:latin typeface="Arial" panose="020B0604020202020204" pitchFamily="34" charset="0"/>
            </a:endParaRPr>
          </a:p>
        </p:txBody>
      </p:sp>
      <p:sp>
        <p:nvSpPr>
          <p:cNvPr id="10249" name="Rectangle à coins arrondi 10248" descr="4b76323df9ec420dafe68530d6f4dcff# #圆角矩形 217"/>
          <p:cNvSpPr/>
          <p:nvPr>
            <p:custDataLst>
              <p:tags r:id="rId6"/>
            </p:custDataLst>
          </p:nvPr>
        </p:nvSpPr>
        <p:spPr>
          <a:xfrm>
            <a:off x="7307580" y="3529330"/>
            <a:ext cx="1775460" cy="1528445"/>
          </a:xfrm>
          <a:prstGeom prst="roundRect">
            <a:avLst>
              <a:gd name="adj" fmla="val 5991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t" anchorCtr="0"/>
          <a:p>
            <a:pPr algn="ctr"/>
            <a:r>
              <a:rPr lang="fr-FR" altLang="zh-CN" dirty="0">
                <a:latin typeface="Arial" panose="020B0604020202020204" pitchFamily="34" charset="0"/>
              </a:rPr>
              <a:t>True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False</a:t>
            </a:r>
            <a:endParaRPr lang="fr-FR" altLang="zh-CN" dirty="0">
              <a:latin typeface="Arial" panose="020B0604020202020204" pitchFamily="34" charset="0"/>
            </a:endParaRPr>
          </a:p>
        </p:txBody>
      </p:sp>
      <p:cxnSp>
        <p:nvCxnSpPr>
          <p:cNvPr id="10252" name="Connecteur droit avec flèche 10251" descr="c34eeb4bc9b54e448ed43c893c335c24# #直接连接符 289"/>
          <p:cNvCxnSpPr/>
          <p:nvPr>
            <p:custDataLst>
              <p:tags r:id="rId7"/>
            </p:custDataLst>
          </p:nvPr>
        </p:nvCxnSpPr>
        <p:spPr>
          <a:xfrm>
            <a:off x="1656722" y="3284510"/>
            <a:ext cx="0" cy="242267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cxnSp>
        <p:nvCxnSpPr>
          <p:cNvPr id="10253" name="Connecteur droit avec flèche 10252" descr="6047923f6a1a480282db52b735334e5a# #直接连接符 290"/>
          <p:cNvCxnSpPr/>
          <p:nvPr>
            <p:custDataLst>
              <p:tags r:id="rId8"/>
            </p:custDataLst>
          </p:nvPr>
        </p:nvCxnSpPr>
        <p:spPr>
          <a:xfrm>
            <a:off x="3930307" y="3303146"/>
            <a:ext cx="0" cy="223631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cxnSp>
        <p:nvCxnSpPr>
          <p:cNvPr id="10254" name="Connecteur droit avec flèche 10253" descr="aa35f6d6db894493a6681f7d14277a88# #直接连接符 291"/>
          <p:cNvCxnSpPr/>
          <p:nvPr>
            <p:custDataLst>
              <p:tags r:id="rId9"/>
            </p:custDataLst>
          </p:nvPr>
        </p:nvCxnSpPr>
        <p:spPr>
          <a:xfrm>
            <a:off x="6203891" y="3284510"/>
            <a:ext cx="0" cy="242267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sp>
        <p:nvSpPr>
          <p:cNvPr id="3" name="Rectangle à coins arrondi 2" descr="776b000a1d81439eb5f81ba8298d0f14# #圆角矩形 217"/>
          <p:cNvSpPr/>
          <p:nvPr>
            <p:custDataLst>
              <p:tags r:id="rId10"/>
            </p:custDataLst>
          </p:nvPr>
        </p:nvSpPr>
        <p:spPr>
          <a:xfrm>
            <a:off x="7309485" y="2853055"/>
            <a:ext cx="1696085" cy="450215"/>
          </a:xfrm>
          <a:prstGeom prst="roundRect">
            <a:avLst>
              <a:gd name="adj" fmla="val 16667"/>
            </a:avLst>
          </a:prstGeom>
          <a:solidFill>
            <a:srgbClr val="EAEAEA">
              <a:alpha val="100000"/>
            </a:srgb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000" dirty="0">
                <a:latin typeface="Arial" panose="020B0604020202020204" pitchFamily="34" charset="0"/>
              </a:rPr>
              <a:t>bool</a:t>
            </a:r>
            <a:endParaRPr lang="fr-FR" altLang="zh-CN" sz="2000" dirty="0">
              <a:latin typeface="Arial" panose="020B0604020202020204" pitchFamily="34" charset="0"/>
            </a:endParaRPr>
          </a:p>
        </p:txBody>
      </p:sp>
      <p:cxnSp>
        <p:nvCxnSpPr>
          <p:cNvPr id="4" name="Connecteur droit avec flèche 3" descr="aa35f6d6db894493a6681f7d14277a88# #直接连接符 291"/>
          <p:cNvCxnSpPr/>
          <p:nvPr>
            <p:custDataLst>
              <p:tags r:id="rId11"/>
            </p:custDataLst>
          </p:nvPr>
        </p:nvCxnSpPr>
        <p:spPr>
          <a:xfrm>
            <a:off x="6330891" y="3411510"/>
            <a:ext cx="0" cy="242267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sp>
        <p:nvSpPr>
          <p:cNvPr id="5" name="Rectangle à coins arrondi 4" descr="4b76323df9ec420dafe68530d6f4dcff# #圆角矩形 217"/>
          <p:cNvSpPr/>
          <p:nvPr>
            <p:custDataLst>
              <p:tags r:id="rId12"/>
            </p:custDataLst>
          </p:nvPr>
        </p:nvSpPr>
        <p:spPr>
          <a:xfrm>
            <a:off x="5219573" y="3573254"/>
            <a:ext cx="1896872" cy="1528147"/>
          </a:xfrm>
          <a:prstGeom prst="roundRect">
            <a:avLst>
              <a:gd name="adj" fmla="val 5991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t" anchorCtr="0"/>
          <a:p>
            <a:pPr algn="ctr"/>
            <a:r>
              <a:rPr lang="fr-FR" altLang="zh-CN" dirty="0">
                <a:latin typeface="Arial" panose="020B0604020202020204" pitchFamily="34" charset="0"/>
              </a:rPr>
              <a:t>-8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78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54848</a:t>
            </a:r>
            <a:endParaRPr lang="fr-FR" altLang="zh-CN" dirty="0">
              <a:latin typeface="Arial" panose="020B0604020202020204" pitchFamily="34" charset="0"/>
            </a:endParaRPr>
          </a:p>
          <a:p>
            <a:pPr algn="ctr"/>
            <a:r>
              <a:rPr lang="fr-FR" altLang="zh-CN" dirty="0">
                <a:latin typeface="Arial" panose="020B0604020202020204" pitchFamily="34" charset="0"/>
              </a:rPr>
              <a:t>-215</a:t>
            </a:r>
            <a:endParaRPr lang="fr-FR" altLang="zh-CN" dirty="0">
              <a:latin typeface="Arial" panose="020B0604020202020204" pitchFamily="34" charset="0"/>
            </a:endParaRPr>
          </a:p>
        </p:txBody>
      </p:sp>
      <p:cxnSp>
        <p:nvCxnSpPr>
          <p:cNvPr id="6" name="Connecteur droit avec flèche 5" descr="aa35f6d6db894493a6681f7d14277a88# #直接连接符 291"/>
          <p:cNvCxnSpPr/>
          <p:nvPr>
            <p:custDataLst>
              <p:tags r:id="rId13"/>
            </p:custDataLst>
          </p:nvPr>
        </p:nvCxnSpPr>
        <p:spPr>
          <a:xfrm>
            <a:off x="8239066" y="3357535"/>
            <a:ext cx="0" cy="242267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cxnSp>
        <p:nvCxnSpPr>
          <p:cNvPr id="7" name="Connecteur en angle 6"/>
          <p:cNvCxnSpPr>
            <a:endCxn id="3" idx="0"/>
          </p:cNvCxnSpPr>
          <p:nvPr/>
        </p:nvCxnSpPr>
        <p:spPr>
          <a:xfrm>
            <a:off x="6122670" y="1733550"/>
            <a:ext cx="2035175" cy="1119505"/>
          </a:xfrm>
          <a:prstGeom prst="bentConnector2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Connecteur en angle 7"/>
          <p:cNvCxnSpPr>
            <a:stCxn id="10243" idx="2"/>
            <a:endCxn id="10246" idx="0"/>
          </p:cNvCxnSpPr>
          <p:nvPr/>
        </p:nvCxnSpPr>
        <p:spPr>
          <a:xfrm rot="5400000" flipV="1">
            <a:off x="5042535" y="1734820"/>
            <a:ext cx="591820" cy="15328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Connecteur en angle 8"/>
          <p:cNvCxnSpPr>
            <a:endCxn id="10245" idx="0"/>
          </p:cNvCxnSpPr>
          <p:nvPr/>
        </p:nvCxnSpPr>
        <p:spPr>
          <a:xfrm rot="5400000">
            <a:off x="3821430" y="2334895"/>
            <a:ext cx="591820" cy="332105"/>
          </a:xfrm>
          <a:prstGeom prst="bentConnector3">
            <a:avLst>
              <a:gd name="adj1" fmla="val 50054"/>
            </a:avLst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Connecteur en angle 9"/>
          <p:cNvCxnSpPr>
            <a:stCxn id="10244" idx="0"/>
            <a:endCxn id="10243" idx="1"/>
          </p:cNvCxnSpPr>
          <p:nvPr/>
        </p:nvCxnSpPr>
        <p:spPr>
          <a:xfrm rot="16200000">
            <a:off x="1871345" y="1689100"/>
            <a:ext cx="915670" cy="1301115"/>
          </a:xfrm>
          <a:prstGeom prst="bentConnector2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re 10241" descr="0da23394730349c3b5d7fe4e6a7d390d# #矩形 109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r>
              <a:rPr lang="fr-FR" altLang="en-US" sz="3200" dirty="0">
                <a:sym typeface="+mn-ea"/>
              </a:rPr>
              <a:t>Variables :</a:t>
            </a:r>
            <a:endParaRPr lang="en-US" altLang="fr-FR" sz="3200" dirty="0"/>
          </a:p>
        </p:txBody>
      </p:sp>
      <p:sp>
        <p:nvSpPr>
          <p:cNvPr id="10243" name="Rectangle à coins arrondi 10242" descr="7663854004fc423baef025da83d19568# #圆角矩形 217"/>
          <p:cNvSpPr/>
          <p:nvPr/>
        </p:nvSpPr>
        <p:spPr>
          <a:xfrm>
            <a:off x="2979738" y="1340803"/>
            <a:ext cx="3184525" cy="6477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zh-CN" sz="2800" dirty="0">
                <a:latin typeface="Arial" panose="020B0604020202020204" pitchFamily="34" charset="0"/>
              </a:rPr>
              <a:t>nom de variable</a:t>
            </a:r>
            <a:endParaRPr lang="fr-FR" altLang="zh-CN" sz="2800" dirty="0">
              <a:latin typeface="Arial" panose="020B0604020202020204" pitchFamily="34" charset="0"/>
            </a:endParaRPr>
          </a:p>
        </p:txBody>
      </p:sp>
      <p:sp>
        <p:nvSpPr>
          <p:cNvPr id="10244" name="Rectangle à coins arrondi 10243" descr="bda68db01d1345feb43382e609a73d8e# #圆角矩形 217"/>
          <p:cNvSpPr/>
          <p:nvPr>
            <p:custDataLst>
              <p:tags r:id="rId1"/>
            </p:custDataLst>
          </p:nvPr>
        </p:nvSpPr>
        <p:spPr>
          <a:xfrm>
            <a:off x="730250" y="2555240"/>
            <a:ext cx="2814320" cy="489585"/>
          </a:xfrm>
          <a:prstGeom prst="roundRect">
            <a:avLst>
              <a:gd name="adj" fmla="val 16667"/>
            </a:avLst>
          </a:prstGeom>
          <a:solidFill>
            <a:srgbClr val="EAEAEA">
              <a:alpha val="100000"/>
            </a:srgb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en-US" altLang="fr-FR" sz="2000" dirty="0">
                <a:latin typeface="Arial" panose="020B0604020202020204" pitchFamily="34" charset="0"/>
              </a:rPr>
              <a:t>Exemple Valide</a:t>
            </a:r>
            <a:endParaRPr lang="en-US" altLang="fr-FR" sz="2000" dirty="0">
              <a:latin typeface="Arial" panose="020B0604020202020204" pitchFamily="34" charset="0"/>
            </a:endParaRPr>
          </a:p>
        </p:txBody>
      </p:sp>
      <p:sp>
        <p:nvSpPr>
          <p:cNvPr id="10247" name="Rectangle à coins arrondi 10246" descr="f39f64dbbce443c2a8860a1da2e98c49# #圆角矩形 217"/>
          <p:cNvSpPr/>
          <p:nvPr>
            <p:custDataLst>
              <p:tags r:id="rId2"/>
            </p:custDataLst>
          </p:nvPr>
        </p:nvSpPr>
        <p:spPr>
          <a:xfrm>
            <a:off x="730250" y="3383915"/>
            <a:ext cx="2792095" cy="2994025"/>
          </a:xfrm>
          <a:prstGeom prst="roundRect">
            <a:avLst>
              <a:gd name="adj" fmla="val 5991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t" anchorCtr="0"/>
          <a:p>
            <a:pPr algn="ctr"/>
            <a:r>
              <a:rPr lang="en-US" altLang="fr-FR" dirty="0">
                <a:latin typeface="Arial" panose="020B0604020202020204" pitchFamily="34" charset="0"/>
              </a:rPr>
              <a:t>score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_total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age_utilisateur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total2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age est diff</a:t>
            </a:r>
            <a:r>
              <a:rPr lang="en-US" altLang="en-US" dirty="0">
                <a:latin typeface="Arial" panose="020B0604020202020204" pitchFamily="34" charset="0"/>
              </a:rPr>
              <a:t>é</a:t>
            </a:r>
            <a:r>
              <a:rPr lang="en-US" altLang="fr-FR" dirty="0">
                <a:latin typeface="Arial" panose="020B0604020202020204" pitchFamily="34" charset="0"/>
              </a:rPr>
              <a:t>rent de Age</a:t>
            </a:r>
            <a:endParaRPr lang="en-US" altLang="fr-FR" dirty="0">
              <a:latin typeface="Arial" panose="020B0604020202020204" pitchFamily="34" charset="0"/>
            </a:endParaRPr>
          </a:p>
        </p:txBody>
      </p:sp>
      <p:sp>
        <p:nvSpPr>
          <p:cNvPr id="10249" name="Rectangle à coins arrondi 10248" descr="4b76323df9ec420dafe68530d6f4dcff# #圆角矩形 217"/>
          <p:cNvSpPr/>
          <p:nvPr>
            <p:custDataLst>
              <p:tags r:id="rId3"/>
            </p:custDataLst>
          </p:nvPr>
        </p:nvSpPr>
        <p:spPr>
          <a:xfrm>
            <a:off x="5868035" y="3501390"/>
            <a:ext cx="2708910" cy="2856230"/>
          </a:xfrm>
          <a:prstGeom prst="roundRect">
            <a:avLst>
              <a:gd name="adj" fmla="val 5991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t" anchorCtr="0"/>
          <a:p>
            <a:pPr algn="ctr"/>
            <a:r>
              <a:rPr lang="en-US" altLang="fr-FR" dirty="0">
                <a:latin typeface="Arial" panose="020B0604020202020204" pitchFamily="34" charset="0"/>
              </a:rPr>
              <a:t>1er_joueur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mon-age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mon age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en-US" altLang="fr-FR" dirty="0">
                <a:latin typeface="Arial" panose="020B0604020202020204" pitchFamily="34" charset="0"/>
              </a:rPr>
              <a:t>if</a:t>
            </a:r>
            <a:endParaRPr lang="en-US" altLang="fr-FR" dirty="0">
              <a:latin typeface="Arial" panose="020B0604020202020204" pitchFamily="34" charset="0"/>
            </a:endParaRPr>
          </a:p>
          <a:p>
            <a:pPr algn="ctr"/>
            <a:r>
              <a:rPr lang="fr-FR" altLang="en-US" dirty="0">
                <a:latin typeface="Arial" panose="020B0604020202020204" pitchFamily="34" charset="0"/>
              </a:rPr>
              <a:t>for</a:t>
            </a:r>
            <a:endParaRPr lang="fr-FR" altLang="en-US" dirty="0">
              <a:latin typeface="Arial" panose="020B0604020202020204" pitchFamily="34" charset="0"/>
            </a:endParaRPr>
          </a:p>
          <a:p>
            <a:pPr algn="ctr"/>
            <a:r>
              <a:rPr lang="fr-FR" altLang="en-US" dirty="0">
                <a:latin typeface="Arial" panose="020B0604020202020204" pitchFamily="34" charset="0"/>
              </a:rPr>
              <a:t>while</a:t>
            </a:r>
            <a:endParaRPr lang="fr-FR" altLang="en-US" dirty="0">
              <a:latin typeface="Arial" panose="020B0604020202020204" pitchFamily="34" charset="0"/>
            </a:endParaRPr>
          </a:p>
          <a:p>
            <a:pPr algn="ctr"/>
            <a:r>
              <a:rPr lang="fr-FR" altLang="en-US" dirty="0">
                <a:latin typeface="Arial" panose="020B0604020202020204" pitchFamily="34" charset="0"/>
              </a:rPr>
              <a:t>joueur.foot</a:t>
            </a:r>
            <a:endParaRPr lang="fr-FR" altLang="en-US" dirty="0">
              <a:latin typeface="Arial" panose="020B0604020202020204" pitchFamily="34" charset="0"/>
            </a:endParaRPr>
          </a:p>
          <a:p>
            <a:pPr algn="ctr"/>
            <a:r>
              <a:rPr lang="fr-FR" altLang="en-US" dirty="0">
                <a:latin typeface="Arial" panose="020B0604020202020204" pitchFamily="34" charset="0"/>
              </a:rPr>
              <a:t>123</a:t>
            </a:r>
            <a:endParaRPr lang="fr-FR" altLang="en-US" dirty="0">
              <a:latin typeface="Arial" panose="020B0604020202020204" pitchFamily="34" charset="0"/>
            </a:endParaRPr>
          </a:p>
        </p:txBody>
      </p:sp>
      <p:cxnSp>
        <p:nvCxnSpPr>
          <p:cNvPr id="10252" name="Connecteur droit avec flèche 10251" descr="c34eeb4bc9b54e448ed43c893c335c24# #直接连接符 289"/>
          <p:cNvCxnSpPr/>
          <p:nvPr>
            <p:custDataLst>
              <p:tags r:id="rId4"/>
            </p:custDataLst>
          </p:nvPr>
        </p:nvCxnSpPr>
        <p:spPr>
          <a:xfrm>
            <a:off x="1979937" y="3141635"/>
            <a:ext cx="0" cy="242267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sp>
        <p:nvSpPr>
          <p:cNvPr id="3" name="Rectangle à coins arrondi 2" descr="776b000a1d81439eb5f81ba8298d0f14# #圆角矩形 217"/>
          <p:cNvSpPr/>
          <p:nvPr>
            <p:custDataLst>
              <p:tags r:id="rId5"/>
            </p:custDataLst>
          </p:nvPr>
        </p:nvSpPr>
        <p:spPr>
          <a:xfrm>
            <a:off x="5868035" y="2594610"/>
            <a:ext cx="2636520" cy="450215"/>
          </a:xfrm>
          <a:prstGeom prst="roundRect">
            <a:avLst>
              <a:gd name="adj" fmla="val 16667"/>
            </a:avLst>
          </a:prstGeom>
          <a:solidFill>
            <a:srgbClr val="EAEAEA">
              <a:alpha val="100000"/>
            </a:srgb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en-US" altLang="fr-FR" sz="2000" dirty="0">
                <a:latin typeface="Arial" panose="020B0604020202020204" pitchFamily="34" charset="0"/>
              </a:rPr>
              <a:t>Exemple Invalide</a:t>
            </a:r>
            <a:endParaRPr lang="en-US" altLang="fr-FR" sz="2000" dirty="0">
              <a:latin typeface="Arial" panose="020B0604020202020204" pitchFamily="34" charset="0"/>
            </a:endParaRPr>
          </a:p>
        </p:txBody>
      </p:sp>
      <p:cxnSp>
        <p:nvCxnSpPr>
          <p:cNvPr id="6" name="Connecteur droit avec flèche 5" descr="aa35f6d6db894493a6681f7d14277a88# #直接连接符 291"/>
          <p:cNvCxnSpPr>
            <a:stCxn id="3" idx="2"/>
            <a:endCxn id="10249" idx="0"/>
          </p:cNvCxnSpPr>
          <p:nvPr>
            <p:custDataLst>
              <p:tags r:id="rId6"/>
            </p:custDataLst>
          </p:nvPr>
        </p:nvCxnSpPr>
        <p:spPr>
          <a:xfrm>
            <a:off x="7186236" y="3045115"/>
            <a:ext cx="36195" cy="456565"/>
          </a:xfrm>
          <a:prstGeom prst="straightConnector1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cxnSp>
      <p:cxnSp>
        <p:nvCxnSpPr>
          <p:cNvPr id="7" name="Connecteur en angle 6"/>
          <p:cNvCxnSpPr>
            <a:endCxn id="3" idx="0"/>
          </p:cNvCxnSpPr>
          <p:nvPr/>
        </p:nvCxnSpPr>
        <p:spPr>
          <a:xfrm>
            <a:off x="6083935" y="1586865"/>
            <a:ext cx="1102360" cy="1007745"/>
          </a:xfrm>
          <a:prstGeom prst="bentConnector2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Connecteur en angle 9"/>
          <p:cNvCxnSpPr/>
          <p:nvPr/>
        </p:nvCxnSpPr>
        <p:spPr>
          <a:xfrm rot="16200000">
            <a:off x="1849120" y="1446530"/>
            <a:ext cx="915670" cy="1301115"/>
          </a:xfrm>
          <a:prstGeom prst="bentConnector2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altLang="en-US"/>
              <a:t>Opérations</a:t>
            </a:r>
            <a:endParaRPr lang="fr-FR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74750"/>
            <a:ext cx="4594860" cy="4953000"/>
          </a:xfrm>
        </p:spPr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 =</a:t>
            </a: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 10       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Y =  X-5              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Z  = X+Y-3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X =  X+Y+Z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Font typeface="Arial" panose="020B0604020202020204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print(‘’la valeur de X est  </a:t>
            </a:r>
            <a:r>
              <a:rPr lang="fr-FR" sz="2400" noProof="0" dirty="0">
                <a:solidFill>
                  <a:sysClr val="windowText" lastClr="0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‘’</a:t>
            </a: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, X)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Font typeface="Arial" panose="020B0604020202020204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print(‘’la valeur de Y est  ‘’, Y)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Font typeface="Arial" panose="020B0604020202020204"/>
              <a:buNone/>
              <a:defRPr/>
            </a:pPr>
            <a:r>
              <a:rPr lang="fr-FR" sz="24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prin(‘’la valeur de Z est  ‘’, Z)</a:t>
            </a:r>
            <a:endParaRPr lang="fr-FR" sz="240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Font typeface="Arial" panose="020B0604020202020204"/>
              <a:buNone/>
              <a:defRPr/>
            </a:pPr>
            <a:endParaRPr lang="fr-FR" altLang="en-US" sz="240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ysClr val="windowText" lastClr="000000"/>
              </a:buClr>
              <a:buSzPts val="3200"/>
              <a:buFont typeface="Arial" panose="020B0604020202020204"/>
              <a:buNone/>
              <a:defRPr/>
            </a:pPr>
            <a:endParaRPr lang="fr-FR" altLang="en-US" sz="2400"/>
          </a:p>
        </p:txBody>
      </p:sp>
      <p:sp>
        <p:nvSpPr>
          <p:cNvPr id="5" name="Zone de texte 4"/>
          <p:cNvSpPr txBox="1"/>
          <p:nvPr/>
        </p:nvSpPr>
        <p:spPr>
          <a:xfrm>
            <a:off x="539115" y="4338955"/>
            <a:ext cx="4824730" cy="22936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60325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 wrap="square" rtlCol="0">
            <a:noAutofit/>
          </a:bodyPr>
          <a:p>
            <a:r>
              <a:rPr lang="fr-FR" altLang="en-US"/>
              <a:t>Éxecution :</a:t>
            </a:r>
            <a:endParaRPr lang="fr-FR" altLang="en-US"/>
          </a:p>
          <a:p>
            <a:r>
              <a:rPr lang="fr-FR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la valeur de X est 27</a:t>
            </a:r>
            <a:endParaRPr lang="fr-FR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r>
              <a:rPr lang="fr-FR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la valeur de Y est 12 </a:t>
            </a:r>
            <a:endParaRPr lang="fr-FR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/>
              <a:ea typeface="Comic Sans MS" panose="030F0702030302020204"/>
              <a:cs typeface="Comic Sans MS" panose="030F0702030302020204"/>
              <a:sym typeface="Comic Sans MS" panose="030F0702030302020204"/>
            </a:endParaRPr>
          </a:p>
          <a:p>
            <a:r>
              <a:rPr lang="fr-FR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la valeur de Z est  5</a:t>
            </a:r>
            <a:endParaRPr lang="fr-F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re 6145" descr="e871a43c347649cea2e8363dead7576f# #矩形 45"/>
          <p:cNvSpPr>
            <a:spLocks noGrp="1"/>
          </p:cNvSpPr>
          <p:nvPr>
            <p:ph type="title"/>
          </p:nvPr>
        </p:nvSpPr>
        <p:spPr>
          <a:xfrm>
            <a:off x="450850" y="116523"/>
            <a:ext cx="8229600" cy="806450"/>
          </a:xfrm>
          <a:ln/>
        </p:spPr>
        <p:txBody>
          <a:bodyPr anchor="ctr" anchorCtr="0"/>
          <a:p>
            <a:r>
              <a:rPr lang="fr-FR" altLang="en-US" sz="3200" dirty="0"/>
              <a:t>input() :</a:t>
            </a:r>
            <a:endParaRPr lang="fr-FR" altLang="en-US" sz="3200" dirty="0"/>
          </a:p>
        </p:txBody>
      </p:sp>
      <p:sp>
        <p:nvSpPr>
          <p:cNvPr id="6147" name="Rectangle à coins arrondi 6146" descr="744d52cfed1d4210b892c752bef63602# #圆角矩形 214"/>
          <p:cNvSpPr/>
          <p:nvPr/>
        </p:nvSpPr>
        <p:spPr>
          <a:xfrm>
            <a:off x="251460" y="4149090"/>
            <a:ext cx="8352790" cy="12192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en-US" altLang="fr-FR" sz="1600" b="1" dirty="0">
                <a:latin typeface="Arial" panose="020B0604020202020204" pitchFamily="34" charset="0"/>
              </a:rPr>
              <a:t>Conversion : Si vous attendez un nombre, vous devez le convertir avec int() ou float()</a:t>
            </a:r>
            <a:endParaRPr lang="en-US" altLang="fr-FR" sz="1600" b="1" dirty="0">
              <a:latin typeface="Arial" panose="020B0604020202020204" pitchFamily="34" charset="0"/>
            </a:endParaRPr>
          </a:p>
          <a:p>
            <a:pPr algn="l"/>
            <a:r>
              <a:rPr lang="fr-FR" altLang="en-US" sz="1600" b="1" dirty="0">
                <a:latin typeface="Arial" panose="020B0604020202020204" pitchFamily="34" charset="0"/>
              </a:rPr>
              <a:t>age =int(input(‘’saisir votre age :’’))</a:t>
            </a:r>
            <a:endParaRPr lang="fr-FR" altLang="en-US" sz="1600" b="1" dirty="0">
              <a:latin typeface="Arial" panose="020B0604020202020204" pitchFamily="34" charset="0"/>
            </a:endParaRPr>
          </a:p>
          <a:p>
            <a:pPr algn="l"/>
            <a:r>
              <a:rPr lang="fr-FR" altLang="en-US" sz="1600" b="1" dirty="0">
                <a:latin typeface="Arial" panose="020B0604020202020204" pitchFamily="34" charset="0"/>
              </a:rPr>
              <a:t>print(‘’votre age après un an sera : ‘’,age+1,’’  ans  !! ‘’)</a:t>
            </a:r>
            <a:endParaRPr lang="fr-FR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6148" name="Rectangle à coins arrondi 6147" descr="4597afb1529e4101a894d298303cf638# #圆角矩形 215"/>
          <p:cNvSpPr/>
          <p:nvPr/>
        </p:nvSpPr>
        <p:spPr>
          <a:xfrm>
            <a:off x="194945" y="3357245"/>
            <a:ext cx="8409940" cy="6477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en-US" altLang="fr-FR" sz="1600" b="1" dirty="0">
                <a:latin typeface="Arial" panose="020B0604020202020204" pitchFamily="34" charset="0"/>
              </a:rPr>
              <a:t>Type de retour : Renvoie toujours une cha</a:t>
            </a:r>
            <a:r>
              <a:rPr lang="en-US" altLang="en-US" sz="1600" b="1" dirty="0">
                <a:latin typeface="Arial" panose="020B0604020202020204" pitchFamily="34" charset="0"/>
              </a:rPr>
              <a:t>î</a:t>
            </a:r>
            <a:r>
              <a:rPr lang="en-US" altLang="fr-FR" sz="1600" b="1" dirty="0">
                <a:latin typeface="Arial" panose="020B0604020202020204" pitchFamily="34" charset="0"/>
              </a:rPr>
              <a:t>ne de caract</a:t>
            </a:r>
            <a:r>
              <a:rPr lang="" altLang="en-US" sz="1600" b="1" dirty="0">
                <a:latin typeface="Arial" panose="020B0604020202020204" pitchFamily="34" charset="0"/>
              </a:rPr>
              <a:t>è</a:t>
            </a:r>
            <a:r>
              <a:rPr lang="en-US" altLang="fr-FR" sz="1600" b="1" dirty="0">
                <a:latin typeface="Arial" panose="020B0604020202020204" pitchFamily="34" charset="0"/>
              </a:rPr>
              <a:t>res (str)</a:t>
            </a:r>
            <a:endParaRPr lang="en-US" altLang="fr-FR" sz="1600" b="1" dirty="0">
              <a:latin typeface="Arial" panose="020B0604020202020204" pitchFamily="34" charset="0"/>
            </a:endParaRPr>
          </a:p>
        </p:txBody>
      </p:sp>
      <p:sp>
        <p:nvSpPr>
          <p:cNvPr id="6149" name="Rectangle à coins arrondi 6148" descr="45e4dc8e49584a09b9bd80a6476aaf4e# #圆角矩形 216"/>
          <p:cNvSpPr/>
          <p:nvPr/>
        </p:nvSpPr>
        <p:spPr>
          <a:xfrm>
            <a:off x="252730" y="1629410"/>
            <a:ext cx="8352155" cy="6477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en-US" altLang="fr-FR" sz="1600" b="1" dirty="0">
                <a:latin typeface="Arial" panose="020B0604020202020204" pitchFamily="34" charset="0"/>
              </a:rPr>
              <a:t>nom = input("Quel est votre nom ? ")</a:t>
            </a:r>
            <a:r>
              <a:rPr lang="fr-FR" altLang="en-US" sz="1600" b="1" dirty="0">
                <a:latin typeface="Arial" panose="020B0604020202020204" pitchFamily="34" charset="0"/>
              </a:rPr>
              <a:t> </a:t>
            </a:r>
            <a:endParaRPr lang="fr-FR" altLang="en-US" sz="1600" b="1" dirty="0">
              <a:latin typeface="Arial" panose="020B0604020202020204" pitchFamily="34" charset="0"/>
            </a:endParaRPr>
          </a:p>
          <a:p>
            <a:pPr algn="ctr"/>
            <a:r>
              <a:rPr lang="fr-FR" altLang="en-US" sz="1600" b="1" dirty="0">
                <a:latin typeface="Arial" panose="020B0604020202020204" pitchFamily="34" charset="0"/>
              </a:rPr>
              <a:t>=&gt; cela affiche «</a:t>
            </a:r>
            <a:r>
              <a:rPr lang="fr-FR" altLang="en-US" sz="1600" b="1" dirty="0">
                <a:sym typeface="+mn-ea"/>
              </a:rPr>
              <a:t>Quel est votre nom ?» </a:t>
            </a:r>
            <a:r>
              <a:rPr lang="fr-FR" altLang="en-US" sz="1600" b="1" dirty="0">
                <a:latin typeface="Arial" panose="020B0604020202020204" pitchFamily="34" charset="0"/>
              </a:rPr>
              <a:t>et attend la réponse de l’utilisateur </a:t>
            </a:r>
            <a:endParaRPr lang="fr-FR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6150" name="Rectangle à coins arrondi 6149" descr="56d9d472b0ea4c35a3a3eb31d8eff326# #圆角矩形 217"/>
          <p:cNvSpPr/>
          <p:nvPr/>
        </p:nvSpPr>
        <p:spPr>
          <a:xfrm>
            <a:off x="252730" y="909320"/>
            <a:ext cx="8548370" cy="6477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ctr"/>
            <a:r>
              <a:rPr lang="fr-FR" altLang="en-US" sz="1800" b="1" dirty="0">
                <a:latin typeface="Arial" panose="020B0604020202020204" pitchFamily="34" charset="0"/>
              </a:rPr>
              <a:t>Permet de d</a:t>
            </a:r>
            <a:r>
              <a:rPr lang="en-US" altLang="fr-FR" sz="1800" b="1" dirty="0">
                <a:latin typeface="Arial" panose="020B0604020202020204" pitchFamily="34" charset="0"/>
              </a:rPr>
              <a:t>emander à l'utilisateur de saisir des donn</a:t>
            </a:r>
            <a:r>
              <a:rPr lang="en-US" altLang="en-US" sz="1800" b="1" dirty="0">
                <a:latin typeface="Arial" panose="020B0604020202020204" pitchFamily="34" charset="0"/>
              </a:rPr>
              <a:t>é</a:t>
            </a:r>
            <a:r>
              <a:rPr lang="en-US" altLang="fr-FR" sz="1800" b="1" dirty="0">
                <a:latin typeface="Arial" panose="020B0604020202020204" pitchFamily="34" charset="0"/>
              </a:rPr>
              <a:t>es avec son clavier</a:t>
            </a:r>
            <a:endParaRPr lang="en-US" altLang="fr-FR" sz="1800" b="1" dirty="0">
              <a:latin typeface="Arial" panose="020B0604020202020204" pitchFamily="34" charset="0"/>
            </a:endParaRPr>
          </a:p>
        </p:txBody>
      </p:sp>
      <p:sp>
        <p:nvSpPr>
          <p:cNvPr id="2" name="Rectangle à coins arrondi 1" descr="744d52cfed1d4210b892c752bef63602# #圆角矩形 214"/>
          <p:cNvSpPr/>
          <p:nvPr/>
        </p:nvSpPr>
        <p:spPr>
          <a:xfrm>
            <a:off x="252095" y="5440680"/>
            <a:ext cx="8352790" cy="121920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l"/>
            <a:r>
              <a:rPr lang="fr-FR" altLang="en-US" sz="1600" b="1" dirty="0">
                <a:latin typeface="Arial" panose="020B0604020202020204" pitchFamily="34" charset="0"/>
              </a:rPr>
              <a:t>Execution:</a:t>
            </a:r>
            <a:endParaRPr lang="fr-FR" altLang="en-US" sz="1600" b="1" dirty="0">
              <a:latin typeface="Arial" panose="020B0604020202020204" pitchFamily="34" charset="0"/>
            </a:endParaRPr>
          </a:p>
          <a:p>
            <a:pPr algn="l"/>
            <a:r>
              <a:rPr lang="fr-FR" altLang="en-US" sz="1600" b="1" dirty="0">
                <a:latin typeface="Arial" panose="020B0604020202020204" pitchFamily="34" charset="0"/>
              </a:rPr>
              <a:t>saisir votre age : 15</a:t>
            </a:r>
            <a:endParaRPr lang="fr-FR" altLang="en-US" sz="1600" b="1" dirty="0">
              <a:latin typeface="Arial" panose="020B0604020202020204" pitchFamily="34" charset="0"/>
            </a:endParaRPr>
          </a:p>
          <a:p>
            <a:pPr algn="l"/>
            <a:r>
              <a:rPr lang="fr-FR" altLang="en-US" sz="1600" b="1" dirty="0">
                <a:latin typeface="Arial" panose="020B0604020202020204" pitchFamily="34" charset="0"/>
              </a:rPr>
              <a:t>votre age après un an sera : 16 ans !!</a:t>
            </a:r>
            <a:endParaRPr lang="fr-FR" altLang="en-US" sz="1600" b="1" dirty="0">
              <a:latin typeface="Arial" panose="020B0604020202020204" pitchFamily="34" charset="0"/>
            </a:endParaRPr>
          </a:p>
        </p:txBody>
      </p:sp>
      <p:pic>
        <p:nvPicPr>
          <p:cNvPr id="3" name="Image 2" descr="kisspng-scalable-vector-graphics-javascript-python-logo-python-png-1713921357467-removebg-previ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31860" y="97790"/>
            <a:ext cx="473075" cy="473075"/>
          </a:xfrm>
          <a:prstGeom prst="rect">
            <a:avLst/>
          </a:prstGeom>
        </p:spPr>
      </p:pic>
      <p:sp>
        <p:nvSpPr>
          <p:cNvPr id="4" name="Rectangle à coins arrondi 3" descr="45e4dc8e49584a09b9bd80a6476aaf4e# #圆角矩形 216"/>
          <p:cNvSpPr/>
          <p:nvPr/>
        </p:nvSpPr>
        <p:spPr>
          <a:xfrm>
            <a:off x="194945" y="2425700"/>
            <a:ext cx="8301990" cy="824230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 anchorCtr="0"/>
          <a:p>
            <a:pPr algn="l"/>
            <a:r>
              <a:rPr lang="en-US" altLang="fr-FR" sz="1600" b="1" dirty="0">
                <a:latin typeface="Arial" panose="020B0604020202020204" pitchFamily="34" charset="0"/>
              </a:rPr>
              <a:t>nom = input("Quel est votre nom ? ")</a:t>
            </a:r>
            <a:r>
              <a:rPr lang="fr-FR" altLang="en-US" sz="1600" b="1" dirty="0">
                <a:latin typeface="Arial" panose="020B0604020202020204" pitchFamily="34" charset="0"/>
              </a:rPr>
              <a:t> =&gt; </a:t>
            </a:r>
            <a:r>
              <a:rPr lang="en-US" altLang="fr-FR" sz="1600" b="1" dirty="0">
                <a:sym typeface="+mn-ea"/>
              </a:rPr>
              <a:t>Quel est votre nom ?</a:t>
            </a:r>
            <a:r>
              <a:rPr lang="fr-FR" altLang="en-US" sz="1600" b="1" dirty="0">
                <a:sym typeface="+mn-ea"/>
              </a:rPr>
              <a:t> Ahmed</a:t>
            </a:r>
            <a:endParaRPr lang="en-US" altLang="fr-FR" sz="1600" b="1" dirty="0">
              <a:sym typeface="+mn-ea"/>
            </a:endParaRPr>
          </a:p>
          <a:p>
            <a:pPr algn="l"/>
            <a:r>
              <a:rPr lang="fr-FR" altLang="en-US" sz="1600" b="1" dirty="0">
                <a:latin typeface="Arial" panose="020B0604020202020204" pitchFamily="34" charset="0"/>
              </a:rPr>
              <a:t>print(‘’ bonjour monsieur ‘’,nom)         =&gt; bonjour monsieur Ahmed</a:t>
            </a:r>
            <a:endParaRPr lang="fr-FR" altLang="en-US" sz="1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re 15361"/>
          <p:cNvSpPr>
            <a:spLocks noGrp="1"/>
          </p:cNvSpPr>
          <p:nvPr>
            <p:ph type="ctrTitle"/>
          </p:nvPr>
        </p:nvSpPr>
        <p:spPr>
          <a:xfrm>
            <a:off x="-36195" y="2853055"/>
            <a:ext cx="7772400" cy="1082675"/>
          </a:xfrm>
          <a:ln/>
        </p:spPr>
        <p:txBody>
          <a:bodyPr anchor="ctr" anchorCtr="0"/>
          <a:p>
            <a:pPr algn="ctr" defTabSz="914400">
              <a:buSzTx/>
              <a:buFontTx/>
              <a:buNone/>
            </a:pPr>
            <a:r>
              <a:rPr lang="en-US" altLang="fr-FR" sz="4800" b="1" kern="1200" baseline="0" dirty="0">
                <a:latin typeface="Arial" panose="020B0604020202020204" pitchFamily="34" charset="0"/>
                <a:ea typeface="SimSun" panose="02010600030101010101" pitchFamily="2" charset="-122"/>
              </a:rPr>
              <a:t>Thank you!</a:t>
            </a:r>
            <a:endParaRPr lang="zh-CN" altLang="en-US" sz="4800" b="1" kern="1200" baseline="0" dirty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0.xml><?xml version="1.0" encoding="utf-8"?>
<p:tagLst xmlns:p="http://schemas.openxmlformats.org/presentationml/2006/main">
  <p:tag name="KSO_WM_DIAGRAM_VIRTUALLY_FRAME" val="{&quot;height&quot;:219.95,&quot;left&quot;:57.5,&quot;top&quot;:193.55,&quot;width&quot;:507.3}"/>
</p:tagLst>
</file>

<file path=ppt/tags/tag11.xml><?xml version="1.0" encoding="utf-8"?>
<p:tagLst xmlns:p="http://schemas.openxmlformats.org/presentationml/2006/main">
  <p:tag name="KSO_WM_DIAGRAM_VIRTUALLY_FRAME" val="{&quot;height&quot;:219.95,&quot;left&quot;:57.5,&quot;top&quot;:193.55,&quot;width&quot;:507.3}"/>
</p:tagLst>
</file>

<file path=ppt/tags/tag12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3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4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5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6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7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18.xml><?xml version="1.0" encoding="utf-8"?>
<p:tagLst xmlns:p="http://schemas.openxmlformats.org/presentationml/2006/main">
  <p:tag name="KSO_WM_DIAGRAM_VIRTUALLY_FRAME" val="{&quot;height&quot;:219.95,&quot;left&quot;:57.5,&quot;top&quot;:193.55,&quot;width&quot;:507.3}"/>
</p:tagLst>
</file>

<file path=ppt/tags/tag19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2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3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4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5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6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7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8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ags/tag9.xml><?xml version="1.0" encoding="utf-8"?>
<p:tagLst xmlns:p="http://schemas.openxmlformats.org/presentationml/2006/main">
  <p:tag name="KSO_WM_DIAGRAM_VIRTUALLY_FRAME" val="{&quot;height&quot;:219.95,&quot;left&quot;:57.5,&quot;top&quot;:193.55,&quot;width&quot;:667.25}"/>
</p:tagLst>
</file>

<file path=ppt/theme/theme1.xml><?xml version="1.0" encoding="utf-8"?>
<a:theme xmlns:a="http://schemas.openxmlformats.org/drawingml/2006/main" name="Stationery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4"/>
      </a:accent5>
      <a:accent6>
        <a:srgbClr val="E5895B"/>
      </a:accent6>
      <a:hlink>
        <a:srgbClr val="CC3300"/>
      </a:hlink>
      <a:folHlink>
        <a:srgbClr val="996600"/>
      </a:folHlink>
    </a:clrScheme>
    <a:fontScheme name="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ationery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4"/>
      </a:accent5>
      <a:accent6>
        <a:srgbClr val="E5895B"/>
      </a:accent6>
      <a:hlink>
        <a:srgbClr val="CC3300"/>
      </a:hlink>
      <a:folHlink>
        <a:srgbClr val="996600"/>
      </a:folHlink>
    </a:clrScheme>
    <a:fontScheme name="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1556</Words>
  <Application>WPS Presentation</Application>
  <PresentationFormat/>
  <Paragraphs>114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38" baseType="lpstr">
      <vt:lpstr>Arial</vt:lpstr>
      <vt:lpstr>SimSun</vt:lpstr>
      <vt:lpstr>Wingdings</vt:lpstr>
      <vt:lpstr>Arial Black</vt:lpstr>
      <vt:lpstr>Microsoft YaHei</vt:lpstr>
      <vt:lpstr>MS PGothic</vt:lpstr>
      <vt:lpstr>Calibri</vt:lpstr>
      <vt:lpstr>Segoe Light</vt:lpstr>
      <vt:lpstr>Segoe Print</vt:lpstr>
      <vt:lpstr>Arnprior</vt:lpstr>
      <vt:lpstr>黑体</vt:lpstr>
      <vt:lpstr>Latha</vt:lpstr>
      <vt:lpstr>华文细黑</vt:lpstr>
      <vt:lpstr>MS UI Gothic</vt:lpstr>
      <vt:lpstr>Verdana</vt:lpstr>
      <vt:lpstr>BatangChe</vt:lpstr>
      <vt:lpstr>Malgun Gothic</vt:lpstr>
      <vt:lpstr>Arial Rounded MT Bold</vt:lpstr>
      <vt:lpstr>华文彩云</vt:lpstr>
      <vt:lpstr>华文新魏</vt:lpstr>
      <vt:lpstr>Times New Roman</vt:lpstr>
      <vt:lpstr>隶书</vt:lpstr>
      <vt:lpstr>Arial Unicode MS</vt:lpstr>
      <vt:lpstr>Calibri</vt:lpstr>
      <vt:lpstr>Times New Roman</vt:lpstr>
      <vt:lpstr>Agency FB</vt:lpstr>
      <vt:lpstr>Comic Sans MS</vt:lpstr>
      <vt:lpstr>Trebuchet MS</vt:lpstr>
      <vt:lpstr>Arial</vt:lpstr>
      <vt:lpstr>Stationery</vt:lpstr>
      <vt:lpstr>1_Stationery</vt:lpstr>
      <vt:lpstr>PowerPoint 演示文稿</vt:lpstr>
      <vt:lpstr>PowerPoint 演示文稿</vt:lpstr>
      <vt:lpstr>PowerPoint 演示文稿</vt:lpstr>
      <vt:lpstr>Variables :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farid</dc:creator>
  <cp:lastModifiedBy>farid</cp:lastModifiedBy>
  <cp:revision>7</cp:revision>
  <dcterms:created xsi:type="dcterms:W3CDTF">2011-09-23T15:07:58Z</dcterms:created>
  <dcterms:modified xsi:type="dcterms:W3CDTF">2025-11-12T22:10:53Z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1036-12.2.0.23155</vt:lpwstr>
  </property>
  <property fmtid="{D5CDD505-2E9C-101B-9397-08002B2CF9AE}" pid="3" name="ICV">
    <vt:lpwstr>89C0E7B5CA5047E788C4D90B50939377_11</vt:lpwstr>
  </property>
</Properties>
</file>